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tags/tag6.xml" ContentType="application/vnd.openxmlformats-officedocument.presentationml.tags+xml"/>
  <Override PartName="/ppt/tags/tag8.xml" ContentType="application/vnd.openxmlformats-officedocument.presentationml.tag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ags/tag4.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9.xml" ContentType="application/vnd.openxmlformats-officedocument.presentationml.tag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tags/tag3.xml" ContentType="application/vnd.openxmlformats-officedocument.presentationml.tags+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Default Extension="wav" ContentType="audio/wav"/>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256" r:id="rId2"/>
    <p:sldId id="257" r:id="rId3"/>
    <p:sldId id="259" r:id="rId4"/>
    <p:sldId id="278" r:id="rId5"/>
    <p:sldId id="260" r:id="rId6"/>
    <p:sldId id="284" r:id="rId7"/>
    <p:sldId id="279" r:id="rId8"/>
    <p:sldId id="266" r:id="rId9"/>
    <p:sldId id="263" r:id="rId10"/>
    <p:sldId id="283" r:id="rId11"/>
    <p:sldId id="271" r:id="rId12"/>
    <p:sldId id="272" r:id="rId13"/>
    <p:sldId id="275" r:id="rId14"/>
    <p:sldId id="282" r:id="rId15"/>
    <p:sldId id="267" r:id="rId16"/>
    <p:sldId id="261" r:id="rId17"/>
    <p:sldId id="277" r:id="rId18"/>
    <p:sldId id="276" r:id="rId19"/>
    <p:sldId id="281" r:id="rId20"/>
    <p:sldId id="273" r:id="rId21"/>
    <p:sldId id="285" r:id="rId22"/>
    <p:sldId id="262" r:id="rId23"/>
  </p:sldIdLst>
  <p:sldSz cx="9144000" cy="6858000" type="screen4x3"/>
  <p:notesSz cx="6858000" cy="9144000"/>
  <p:defaultTextStyle>
    <a:defPPr>
      <a:defRPr lang="en-US"/>
    </a:defPPr>
    <a:lvl1pPr algn="l" rtl="0" fontAlgn="base">
      <a:spcBef>
        <a:spcPct val="0"/>
      </a:spcBef>
      <a:spcAft>
        <a:spcPct val="0"/>
      </a:spcAft>
      <a:defRPr sz="2400" kern="1200">
        <a:solidFill>
          <a:schemeClr val="tx1"/>
        </a:solidFill>
        <a:latin typeface="Times New Roman" charset="0"/>
        <a:ea typeface="+mn-ea"/>
        <a:cs typeface="+mn-cs"/>
      </a:defRPr>
    </a:lvl1pPr>
    <a:lvl2pPr marL="457200" algn="l" rtl="0" fontAlgn="base">
      <a:spcBef>
        <a:spcPct val="0"/>
      </a:spcBef>
      <a:spcAft>
        <a:spcPct val="0"/>
      </a:spcAft>
      <a:defRPr sz="2400" kern="1200">
        <a:solidFill>
          <a:schemeClr val="tx1"/>
        </a:solidFill>
        <a:latin typeface="Times New Roman" charset="0"/>
        <a:ea typeface="+mn-ea"/>
        <a:cs typeface="+mn-cs"/>
      </a:defRPr>
    </a:lvl2pPr>
    <a:lvl3pPr marL="914400" algn="l" rtl="0" fontAlgn="base">
      <a:spcBef>
        <a:spcPct val="0"/>
      </a:spcBef>
      <a:spcAft>
        <a:spcPct val="0"/>
      </a:spcAft>
      <a:defRPr sz="2400" kern="1200">
        <a:solidFill>
          <a:schemeClr val="tx1"/>
        </a:solidFill>
        <a:latin typeface="Times New Roman" charset="0"/>
        <a:ea typeface="+mn-ea"/>
        <a:cs typeface="+mn-cs"/>
      </a:defRPr>
    </a:lvl3pPr>
    <a:lvl4pPr marL="1371600" algn="l" rtl="0" fontAlgn="base">
      <a:spcBef>
        <a:spcPct val="0"/>
      </a:spcBef>
      <a:spcAft>
        <a:spcPct val="0"/>
      </a:spcAft>
      <a:defRPr sz="2400" kern="1200">
        <a:solidFill>
          <a:schemeClr val="tx1"/>
        </a:solidFill>
        <a:latin typeface="Times New Roman" charset="0"/>
        <a:ea typeface="+mn-ea"/>
        <a:cs typeface="+mn-cs"/>
      </a:defRPr>
    </a:lvl4pPr>
    <a:lvl5pPr marL="1828800" algn="l" rtl="0" fontAlgn="base">
      <a:spcBef>
        <a:spcPct val="0"/>
      </a:spcBef>
      <a:spcAft>
        <a:spcPct val="0"/>
      </a:spcAft>
      <a:defRPr sz="2400" kern="1200">
        <a:solidFill>
          <a:schemeClr val="tx1"/>
        </a:solidFill>
        <a:latin typeface="Times New Roman" charset="0"/>
        <a:ea typeface="+mn-ea"/>
        <a:cs typeface="+mn-cs"/>
      </a:defRPr>
    </a:lvl5pPr>
    <a:lvl6pPr marL="2286000" algn="l" defTabSz="914400" rtl="0" eaLnBrk="1" latinLnBrk="0" hangingPunct="1">
      <a:defRPr sz="2400" kern="1200">
        <a:solidFill>
          <a:schemeClr val="tx1"/>
        </a:solidFill>
        <a:latin typeface="Times New Roman" charset="0"/>
        <a:ea typeface="+mn-ea"/>
        <a:cs typeface="+mn-cs"/>
      </a:defRPr>
    </a:lvl6pPr>
    <a:lvl7pPr marL="2743200" algn="l" defTabSz="914400" rtl="0" eaLnBrk="1" latinLnBrk="0" hangingPunct="1">
      <a:defRPr sz="2400" kern="1200">
        <a:solidFill>
          <a:schemeClr val="tx1"/>
        </a:solidFill>
        <a:latin typeface="Times New Roman" charset="0"/>
        <a:ea typeface="+mn-ea"/>
        <a:cs typeface="+mn-cs"/>
      </a:defRPr>
    </a:lvl7pPr>
    <a:lvl8pPr marL="3200400" algn="l" defTabSz="914400" rtl="0" eaLnBrk="1" latinLnBrk="0" hangingPunct="1">
      <a:defRPr sz="2400" kern="1200">
        <a:solidFill>
          <a:schemeClr val="tx1"/>
        </a:solidFill>
        <a:latin typeface="Times New Roman" charset="0"/>
        <a:ea typeface="+mn-ea"/>
        <a:cs typeface="+mn-cs"/>
      </a:defRPr>
    </a:lvl8pPr>
    <a:lvl9pPr marL="3657600" algn="l" defTabSz="914400" rtl="0" eaLnBrk="1" latinLnBrk="0" hangingPunct="1">
      <a:defRPr sz="2400" kern="1200">
        <a:solidFill>
          <a:schemeClr val="tx1"/>
        </a:solidFill>
        <a:latin typeface="Times New Roman"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showPr>
  <p:clrMru>
    <a:srgbClr val="000066"/>
    <a:srgbClr val="CCCCFF"/>
    <a:srgbClr val="666699"/>
    <a:srgbClr val="FF0000"/>
    <a:srgbClr val="FFFF99"/>
    <a:srgbClr val="FFFFCC"/>
    <a:srgbClr val="9999FF"/>
    <a:srgbClr val="FF99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32787"/>
    <p:restoredTop sz="90929"/>
  </p:normalViewPr>
  <p:slideViewPr>
    <p:cSldViewPr>
      <p:cViewPr varScale="1">
        <p:scale>
          <a:sx n="67" d="100"/>
          <a:sy n="67" d="100"/>
        </p:scale>
        <p:origin x="-216" y="-10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073F448-DAB8-48DC-B4E7-F6D17024D045}" type="datetimeFigureOut">
              <a:rPr lang="en-US" smtClean="0"/>
              <a:t>3/3/2013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D574987-E26E-48DB-BD08-3D1A071A2336}"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D574987-E26E-48DB-BD08-3D1A071A2336}" type="slidenum">
              <a:rPr lang="en-US" smtClean="0"/>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D574987-E26E-48DB-BD08-3D1A071A2336}" type="slidenum">
              <a:rPr lang="en-US" smtClean="0"/>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D574987-E26E-48DB-BD08-3D1A071A2336}" type="slidenum">
              <a:rPr lang="en-US" smtClean="0"/>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D574987-E26E-48DB-BD08-3D1A071A2336}" type="slidenum">
              <a:rPr lang="en-US" smtClean="0"/>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D574987-E26E-48DB-BD08-3D1A071A2336}" type="slidenum">
              <a:rPr lang="en-US" smtClean="0"/>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D574987-E26E-48DB-BD08-3D1A071A2336}" type="slidenum">
              <a:rPr lang="en-US" smtClean="0"/>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D574987-E26E-48DB-BD08-3D1A071A2336}" type="slidenum">
              <a:rPr lang="en-US" smtClean="0"/>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D574987-E26E-48DB-BD08-3D1A071A2336}" type="slidenum">
              <a:rPr lang="en-US" smtClean="0"/>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D574987-E26E-48DB-BD08-3D1A071A2336}" type="slidenum">
              <a:rPr lang="en-US" smtClean="0"/>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D574987-E26E-48DB-BD08-3D1A071A2336}" type="slidenum">
              <a:rPr lang="en-US" smtClean="0"/>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D574987-E26E-48DB-BD08-3D1A071A2336}" type="slidenum">
              <a:rPr lang="en-US" smtClean="0"/>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D574987-E26E-48DB-BD08-3D1A071A2336}" type="slidenum">
              <a:rPr lang="en-US" smtClean="0"/>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D574987-E26E-48DB-BD08-3D1A071A2336}" type="slidenum">
              <a:rPr lang="en-US" smtClean="0"/>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D574987-E26E-48DB-BD08-3D1A071A2336}" type="slidenum">
              <a:rPr lang="en-US" smtClean="0"/>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D574987-E26E-48DB-BD08-3D1A071A2336}" type="slidenum">
              <a:rPr lang="en-US" smtClean="0"/>
              <a:t>22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D574987-E26E-48DB-BD08-3D1A071A2336}" type="slidenum">
              <a:rPr lang="en-US" smtClean="0"/>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D574987-E26E-48DB-BD08-3D1A071A2336}" type="slidenum">
              <a:rPr lang="en-US" smtClean="0"/>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D574987-E26E-48DB-BD08-3D1A071A2336}" type="slidenum">
              <a:rPr lang="en-US" smtClean="0"/>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D574987-E26E-48DB-BD08-3D1A071A2336}" type="slidenum">
              <a:rPr lang="en-US" smtClean="0"/>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D574987-E26E-48DB-BD08-3D1A071A2336}" type="slidenum">
              <a:rPr lang="en-US" smtClean="0"/>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D574987-E26E-48DB-BD08-3D1A071A2336}" type="slidenum">
              <a:rPr lang="en-US" smtClean="0"/>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D574987-E26E-48DB-BD08-3D1A071A2336}" type="slidenum">
              <a:rPr lang="en-US" smtClean="0"/>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ADC102C5-E38E-45E3-8ED6-173ED41BB9D8}"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A039D96C-7C8B-4EF9-B261-078DF35BD539}"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E5D51A6F-FBB8-4EF1-95F2-2E7AF26457BE}"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3"/>
          </a:solidFill>
        </p:spPr>
        <p:txBody>
          <a:bodyPr/>
          <a:lstStyle/>
          <a:p>
            <a:r>
              <a:rPr lang="en-US" smtClean="0"/>
              <a:t>Click to edit Master title style</a:t>
            </a:r>
            <a:endParaRPr lang="en-US"/>
          </a:p>
        </p:txBody>
      </p:sp>
      <p:sp>
        <p:nvSpPr>
          <p:cNvPr id="3" name="Content Placeholder 2"/>
          <p:cNvSpPr>
            <a:spLocks noGrp="1"/>
          </p:cNvSpPr>
          <p:nvPr>
            <p:ph idx="1"/>
          </p:nvPr>
        </p:nvSpPr>
        <p:spPr>
          <a:solidFill>
            <a:schemeClr val="bg2">
              <a:lumMod val="20000"/>
              <a:lumOff val="80000"/>
            </a:schemeClr>
          </a:solidFill>
        </p:spPr>
        <p:txBody>
          <a:bodyPr/>
          <a:lstStyle>
            <a:lvl1pPr>
              <a:defRPr>
                <a:solidFill>
                  <a:srgbClr val="000066"/>
                </a:solidFill>
              </a:defRPr>
            </a:lvl1pPr>
            <a:lvl2pPr>
              <a:defRPr>
                <a:solidFill>
                  <a:srgbClr val="000066"/>
                </a:solidFill>
              </a:defRPr>
            </a:lvl2pPr>
            <a:lvl3pPr>
              <a:defRPr>
                <a:solidFill>
                  <a:srgbClr val="000066"/>
                </a:solidFill>
              </a:defRPr>
            </a:lvl3pPr>
            <a:lvl4pPr>
              <a:defRPr>
                <a:solidFill>
                  <a:srgbClr val="000066"/>
                </a:solidFill>
              </a:defRPr>
            </a:lvl4pPr>
            <a:lvl5pPr>
              <a:defRPr>
                <a:solidFill>
                  <a:srgbClr val="000066"/>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DB41F1EB-A56D-403E-B851-F3F3182AD023}"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58725C47-4491-491C-9260-A342DF1D4B5D}"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39AF13B3-F484-4322-B4B6-F906A9E9D622}"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7205FDE5-02A0-4466-A5EE-AFA0498F38E5}"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846820F3-AF49-4442-AAAF-0A9D57C6694B}"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9328A1C9-7DAB-499F-8B98-EF53E9EA905D}"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944EDFB5-7B93-40F5-BEB6-6D2D523C5E4D}"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BA9CFE8A-1B2C-4271-AFC6-AA3A5BB0DC9F}"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lum/>
          </a:blip>
          <a:srcRect/>
          <a:stretch>
            <a:fillRect t="-25000" b="-25000"/>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D3A587E3-329B-41DB-8441-45037172D62E}"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Times New Roman" charset="0"/>
        </a:defRPr>
      </a:lvl2pPr>
      <a:lvl3pPr algn="ctr" rtl="0" fontAlgn="base">
        <a:spcBef>
          <a:spcPct val="0"/>
        </a:spcBef>
        <a:spcAft>
          <a:spcPct val="0"/>
        </a:spcAft>
        <a:defRPr sz="4400">
          <a:solidFill>
            <a:schemeClr val="tx2"/>
          </a:solidFill>
          <a:latin typeface="Times New Roman" charset="0"/>
        </a:defRPr>
      </a:lvl3pPr>
      <a:lvl4pPr algn="ctr" rtl="0" fontAlgn="base">
        <a:spcBef>
          <a:spcPct val="0"/>
        </a:spcBef>
        <a:spcAft>
          <a:spcPct val="0"/>
        </a:spcAft>
        <a:defRPr sz="4400">
          <a:solidFill>
            <a:schemeClr val="tx2"/>
          </a:solidFill>
          <a:latin typeface="Times New Roman" charset="0"/>
        </a:defRPr>
      </a:lvl4pPr>
      <a:lvl5pPr algn="ctr" rtl="0" fontAlgn="base">
        <a:spcBef>
          <a:spcPct val="0"/>
        </a:spcBef>
        <a:spcAft>
          <a:spcPct val="0"/>
        </a:spcAft>
        <a:defRPr sz="4400">
          <a:solidFill>
            <a:schemeClr val="tx2"/>
          </a:solidFill>
          <a:latin typeface="Times New Roman" charset="0"/>
        </a:defRPr>
      </a:lvl5pPr>
      <a:lvl6pPr marL="457200" algn="ctr" rtl="0" fontAlgn="base">
        <a:spcBef>
          <a:spcPct val="0"/>
        </a:spcBef>
        <a:spcAft>
          <a:spcPct val="0"/>
        </a:spcAft>
        <a:defRPr sz="4400">
          <a:solidFill>
            <a:schemeClr val="tx2"/>
          </a:solidFill>
          <a:latin typeface="Times New Roman" charset="0"/>
        </a:defRPr>
      </a:lvl6pPr>
      <a:lvl7pPr marL="914400" algn="ctr" rtl="0" fontAlgn="base">
        <a:spcBef>
          <a:spcPct val="0"/>
        </a:spcBef>
        <a:spcAft>
          <a:spcPct val="0"/>
        </a:spcAft>
        <a:defRPr sz="4400">
          <a:solidFill>
            <a:schemeClr val="tx2"/>
          </a:solidFill>
          <a:latin typeface="Times New Roman" charset="0"/>
        </a:defRPr>
      </a:lvl7pPr>
      <a:lvl8pPr marL="1371600" algn="ctr" rtl="0" fontAlgn="base">
        <a:spcBef>
          <a:spcPct val="0"/>
        </a:spcBef>
        <a:spcAft>
          <a:spcPct val="0"/>
        </a:spcAft>
        <a:defRPr sz="4400">
          <a:solidFill>
            <a:schemeClr val="tx2"/>
          </a:solidFill>
          <a:latin typeface="Times New Roman" charset="0"/>
        </a:defRPr>
      </a:lvl8pPr>
      <a:lvl9pPr marL="1828800" algn="ctr" rtl="0" fontAlgn="base">
        <a:spcBef>
          <a:spcPct val="0"/>
        </a:spcBef>
        <a:spcAft>
          <a:spcPct val="0"/>
        </a:spcAft>
        <a:defRPr sz="4400">
          <a:solidFill>
            <a:schemeClr val="tx2"/>
          </a:solidFill>
          <a:latin typeface="Times New Roman"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audio1.wav"/><Relationship Id="rId1" Type="http://schemas.openxmlformats.org/officeDocument/2006/relationships/tags" Target="../tags/tag1.xml"/><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10.wav"/><Relationship Id="rId1" Type="http://schemas.openxmlformats.org/officeDocument/2006/relationships/tags" Target="../tags/tag5.xml"/><Relationship Id="rId5" Type="http://schemas.openxmlformats.org/officeDocument/2006/relationships/image" Target="../media/image2.pn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audio" Target="../media/audio11.wav"/><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12.wav"/><Relationship Id="rId1" Type="http://schemas.openxmlformats.org/officeDocument/2006/relationships/tags" Target="../tags/tag6.xml"/><Relationship Id="rId5" Type="http://schemas.openxmlformats.org/officeDocument/2006/relationships/image" Target="../media/image2.png"/><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13.wav"/><Relationship Id="rId1" Type="http://schemas.openxmlformats.org/officeDocument/2006/relationships/tags" Target="../tags/tag7.xml"/><Relationship Id="rId5" Type="http://schemas.openxmlformats.org/officeDocument/2006/relationships/image" Target="../media/image2.png"/><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audio" Target="../media/audio14.wav"/><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15.wav"/><Relationship Id="rId1" Type="http://schemas.openxmlformats.org/officeDocument/2006/relationships/tags" Target="../tags/tag8.xml"/><Relationship Id="rId5" Type="http://schemas.openxmlformats.org/officeDocument/2006/relationships/image" Target="../media/image2.png"/><Relationship Id="rId4"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audio" Target="../media/audio16.wav"/><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17.wav"/><Relationship Id="rId1" Type="http://schemas.openxmlformats.org/officeDocument/2006/relationships/tags" Target="../tags/tag9.xml"/><Relationship Id="rId5" Type="http://schemas.openxmlformats.org/officeDocument/2006/relationships/image" Target="../media/image2.png"/><Relationship Id="rId4"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audio" Target="../media/audio18.wav"/><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audio" Target="../media/audio19.wav"/><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6.xml"/><Relationship Id="rId1" Type="http://schemas.openxmlformats.org/officeDocument/2006/relationships/audio" Target="../media/audio2.wav"/><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audio" Target="../media/audio20.wav"/><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audio" Target="../media/audio21.wav"/><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7.xml"/><Relationship Id="rId1" Type="http://schemas.openxmlformats.org/officeDocument/2006/relationships/audio" Target="../media/audio22.wav"/><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audio" Target="../media/audio3.wav"/><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4.wav"/><Relationship Id="rId1" Type="http://schemas.openxmlformats.org/officeDocument/2006/relationships/tags" Target="../tags/tag2.xml"/><Relationship Id="rId5" Type="http://schemas.openxmlformats.org/officeDocument/2006/relationships/image" Target="../media/image2.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5.wav"/><Relationship Id="rId1" Type="http://schemas.openxmlformats.org/officeDocument/2006/relationships/tags" Target="../tags/tag3.xml"/><Relationship Id="rId5" Type="http://schemas.openxmlformats.org/officeDocument/2006/relationships/image" Target="../media/image2.png"/><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audio" Target="../media/audio6.wav"/><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audio" Target="../media/audio7.wav"/><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audio" Target="../media/audio8.wav"/><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9.wav"/><Relationship Id="rId1" Type="http://schemas.openxmlformats.org/officeDocument/2006/relationships/tags" Target="../tags/tag4.xml"/><Relationship Id="rId5" Type="http://schemas.openxmlformats.org/officeDocument/2006/relationships/image" Target="../media/image2.pn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685800" y="609600"/>
            <a:ext cx="7772400" cy="1143000"/>
          </a:xfrm>
          <a:solidFill>
            <a:schemeClr val="bg2">
              <a:lumMod val="20000"/>
              <a:lumOff val="80000"/>
            </a:schemeClr>
          </a:solidFill>
        </p:spPr>
        <p:txBody>
          <a:bodyPr/>
          <a:lstStyle/>
          <a:p>
            <a:r>
              <a:rPr lang="en-US" sz="4800" b="1" dirty="0">
                <a:solidFill>
                  <a:srgbClr val="9999FF"/>
                </a:solidFill>
                <a:latin typeface="Tempus Sans ITC" pitchFamily="82" charset="0"/>
              </a:rPr>
              <a:t>Journey Out of Worldliness</a:t>
            </a:r>
          </a:p>
        </p:txBody>
      </p:sp>
      <p:sp>
        <p:nvSpPr>
          <p:cNvPr id="2051" name="Rectangle 3"/>
          <p:cNvSpPr>
            <a:spLocks noGrp="1" noChangeArrowheads="1"/>
          </p:cNvSpPr>
          <p:nvPr>
            <p:ph type="subTitle" idx="1"/>
          </p:nvPr>
        </p:nvSpPr>
        <p:spPr>
          <a:xfrm>
            <a:off x="1447800" y="1676400"/>
            <a:ext cx="6400800" cy="1752600"/>
          </a:xfrm>
          <a:solidFill>
            <a:schemeClr val="accent3"/>
          </a:solidFill>
        </p:spPr>
        <p:txBody>
          <a:bodyPr/>
          <a:lstStyle/>
          <a:p>
            <a:r>
              <a:rPr lang="en-US" dirty="0">
                <a:solidFill>
                  <a:srgbClr val="9999FF"/>
                </a:solidFill>
                <a:latin typeface="Tahoma" pitchFamily="34" charset="0"/>
              </a:rPr>
              <a:t>First John 2:15-17</a:t>
            </a:r>
          </a:p>
        </p:txBody>
      </p:sp>
      <p:pic>
        <p:nvPicPr>
          <p:cNvPr id="4" name="~PP3940.WAV">
            <a:hlinkClick r:id="" action="ppaction://media"/>
          </p:cNvPr>
          <p:cNvPicPr>
            <a:picLocks noRot="1" noChangeAspect="1"/>
          </p:cNvPicPr>
          <p:nvPr>
            <a:wavAudioFile r:embed="rId2" name="~PP3940.WAV"/>
          </p:nvPr>
        </p:nvPicPr>
        <p:blipFill>
          <a:blip r:embed="rId5" cstate="print"/>
          <a:stretch>
            <a:fillRect/>
          </a:stretch>
        </p:blipFill>
        <p:spPr>
          <a:xfrm>
            <a:off x="8696325" y="6410325"/>
            <a:ext cx="304800" cy="304800"/>
          </a:xfrm>
          <a:prstGeom prst="rect">
            <a:avLst/>
          </a:prstGeom>
        </p:spPr>
      </p:pic>
    </p:spTree>
    <p:custDataLst>
      <p:tags r:id="rId1"/>
    </p:custDataLst>
  </p:cSld>
  <p:clrMapOvr>
    <a:masterClrMapping/>
  </p:clrMapOvr>
  <p:transition advTm="3733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29" presetClass="entr" presetSubtype="0" fill="hold" grpId="0" nodeType="clickEffect">
                                  <p:stCondLst>
                                    <p:cond delay="0"/>
                                  </p:stCondLst>
                                  <p:childTnLst>
                                    <p:set>
                                      <p:cBhvr>
                                        <p:cTn id="10" dur="1" fill="hold">
                                          <p:stCondLst>
                                            <p:cond delay="0"/>
                                          </p:stCondLst>
                                        </p:cTn>
                                        <p:tgtEl>
                                          <p:spTgt spid="2050"/>
                                        </p:tgtEl>
                                        <p:attrNameLst>
                                          <p:attrName>style.visibility</p:attrName>
                                        </p:attrNameLst>
                                      </p:cBhvr>
                                      <p:to>
                                        <p:strVal val="visible"/>
                                      </p:to>
                                    </p:set>
                                    <p:anim calcmode="lin" valueType="num">
                                      <p:cBhvr>
                                        <p:cTn id="11" dur="1000" fill="hold"/>
                                        <p:tgtEl>
                                          <p:spTgt spid="2050"/>
                                        </p:tgtEl>
                                        <p:attrNameLst>
                                          <p:attrName>ppt_x</p:attrName>
                                        </p:attrNameLst>
                                      </p:cBhvr>
                                      <p:tavLst>
                                        <p:tav tm="0">
                                          <p:val>
                                            <p:strVal val="#ppt_x-.2"/>
                                          </p:val>
                                        </p:tav>
                                        <p:tav tm="100000">
                                          <p:val>
                                            <p:strVal val="#ppt_x"/>
                                          </p:val>
                                        </p:tav>
                                      </p:tavLst>
                                    </p:anim>
                                    <p:anim calcmode="lin" valueType="num">
                                      <p:cBhvr>
                                        <p:cTn id="12" dur="1000" fill="hold"/>
                                        <p:tgtEl>
                                          <p:spTgt spid="2050"/>
                                        </p:tgtEl>
                                        <p:attrNameLst>
                                          <p:attrName>ppt_y</p:attrName>
                                        </p:attrNameLst>
                                      </p:cBhvr>
                                      <p:tavLst>
                                        <p:tav tm="0">
                                          <p:val>
                                            <p:strVal val="#ppt_y"/>
                                          </p:val>
                                        </p:tav>
                                        <p:tav tm="100000">
                                          <p:val>
                                            <p:strVal val="#ppt_y"/>
                                          </p:val>
                                        </p:tav>
                                      </p:tavLst>
                                    </p:anim>
                                    <p:animEffect transition="in" filter="wipe(right)" prLst="gradientSize: 0.1">
                                      <p:cBhvr>
                                        <p:cTn id="13" dur="1000"/>
                                        <p:tgtEl>
                                          <p:spTgt spid="2050"/>
                                        </p:tgtEl>
                                      </p:cBhvr>
                                    </p:animEffect>
                                  </p:childTnLst>
                                </p:cTn>
                              </p:par>
                            </p:childTnLst>
                          </p:cTn>
                        </p:par>
                        <p:par>
                          <p:cTn id="14" fill="hold">
                            <p:stCondLst>
                              <p:cond delay="1000"/>
                            </p:stCondLst>
                            <p:childTnLst>
                              <p:par>
                                <p:cTn id="15" presetID="29" presetClass="entr" presetSubtype="0" fill="hold" grpId="0" nodeType="afterEffect">
                                  <p:stCondLst>
                                    <p:cond delay="0"/>
                                  </p:stCondLst>
                                  <p:childTnLst>
                                    <p:set>
                                      <p:cBhvr>
                                        <p:cTn id="16" dur="1" fill="hold">
                                          <p:stCondLst>
                                            <p:cond delay="0"/>
                                          </p:stCondLst>
                                        </p:cTn>
                                        <p:tgtEl>
                                          <p:spTgt spid="2051">
                                            <p:bg/>
                                          </p:spTgt>
                                        </p:tgtEl>
                                        <p:attrNameLst>
                                          <p:attrName>style.visibility</p:attrName>
                                        </p:attrNameLst>
                                      </p:cBhvr>
                                      <p:to>
                                        <p:strVal val="visible"/>
                                      </p:to>
                                    </p:set>
                                    <p:anim calcmode="lin" valueType="num">
                                      <p:cBhvr>
                                        <p:cTn id="17" dur="1000" fill="hold"/>
                                        <p:tgtEl>
                                          <p:spTgt spid="2051">
                                            <p:bg/>
                                          </p:spTgt>
                                        </p:tgtEl>
                                        <p:attrNameLst>
                                          <p:attrName>ppt_x</p:attrName>
                                        </p:attrNameLst>
                                      </p:cBhvr>
                                      <p:tavLst>
                                        <p:tav tm="0">
                                          <p:val>
                                            <p:strVal val="#ppt_x-.2"/>
                                          </p:val>
                                        </p:tav>
                                        <p:tav tm="100000">
                                          <p:val>
                                            <p:strVal val="#ppt_x"/>
                                          </p:val>
                                        </p:tav>
                                      </p:tavLst>
                                    </p:anim>
                                    <p:anim calcmode="lin" valueType="num">
                                      <p:cBhvr>
                                        <p:cTn id="18" dur="1000" fill="hold"/>
                                        <p:tgtEl>
                                          <p:spTgt spid="2051">
                                            <p:bg/>
                                          </p:spTgt>
                                        </p:tgtEl>
                                        <p:attrNameLst>
                                          <p:attrName>ppt_y</p:attrName>
                                        </p:attrNameLst>
                                      </p:cBhvr>
                                      <p:tavLst>
                                        <p:tav tm="0">
                                          <p:val>
                                            <p:strVal val="#ppt_y"/>
                                          </p:val>
                                        </p:tav>
                                        <p:tav tm="100000">
                                          <p:val>
                                            <p:strVal val="#ppt_y"/>
                                          </p:val>
                                        </p:tav>
                                      </p:tavLst>
                                    </p:anim>
                                    <p:animEffect transition="in" filter="wipe(right)" prLst="gradientSize: 0.1">
                                      <p:cBhvr>
                                        <p:cTn id="19" dur="1000"/>
                                        <p:tgtEl>
                                          <p:spTgt spid="2051">
                                            <p:bg/>
                                          </p:spTgt>
                                        </p:tgtEl>
                                      </p:cBhvr>
                                    </p:animEffect>
                                  </p:childTnLst>
                                </p:cTn>
                              </p:par>
                              <p:par>
                                <p:cTn id="20" presetID="29" presetClass="entr" presetSubtype="0" fill="hold" grpId="0" nodeType="withEffect">
                                  <p:stCondLst>
                                    <p:cond delay="0"/>
                                  </p:stCondLst>
                                  <p:childTnLst>
                                    <p:set>
                                      <p:cBhvr>
                                        <p:cTn id="21" dur="1" fill="hold">
                                          <p:stCondLst>
                                            <p:cond delay="0"/>
                                          </p:stCondLst>
                                        </p:cTn>
                                        <p:tgtEl>
                                          <p:spTgt spid="2051">
                                            <p:txEl>
                                              <p:pRg st="0" end="0"/>
                                            </p:txEl>
                                          </p:spTgt>
                                        </p:tgtEl>
                                        <p:attrNameLst>
                                          <p:attrName>style.visibility</p:attrName>
                                        </p:attrNameLst>
                                      </p:cBhvr>
                                      <p:to>
                                        <p:strVal val="visible"/>
                                      </p:to>
                                    </p:set>
                                    <p:anim calcmode="lin" valueType="num">
                                      <p:cBhvr>
                                        <p:cTn id="22" dur="1000" fill="hold"/>
                                        <p:tgtEl>
                                          <p:spTgt spid="2051">
                                            <p:txEl>
                                              <p:pRg st="0" end="0"/>
                                            </p:txEl>
                                          </p:spTgt>
                                        </p:tgtEl>
                                        <p:attrNameLst>
                                          <p:attrName>ppt_x</p:attrName>
                                        </p:attrNameLst>
                                      </p:cBhvr>
                                      <p:tavLst>
                                        <p:tav tm="0">
                                          <p:val>
                                            <p:strVal val="#ppt_x-.2"/>
                                          </p:val>
                                        </p:tav>
                                        <p:tav tm="100000">
                                          <p:val>
                                            <p:strVal val="#ppt_x"/>
                                          </p:val>
                                        </p:tav>
                                      </p:tavLst>
                                    </p:anim>
                                    <p:anim calcmode="lin" valueType="num">
                                      <p:cBhvr>
                                        <p:cTn id="23" dur="1000" fill="hold"/>
                                        <p:tgtEl>
                                          <p:spTgt spid="2051">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24" dur="1000"/>
                                        <p:tgtEl>
                                          <p:spTgt spid="205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25" fill="hold" display="0">
                  <p:stCondLst>
                    <p:cond delay="indefinite"/>
                  </p:stCondLst>
                  <p:endCondLst>
                    <p:cond evt="onPrev" delay="0">
                      <p:tgtEl>
                        <p:sldTgt/>
                      </p:tgtEl>
                    </p:cond>
                    <p:cond evt="onStopAudio" delay="0">
                      <p:tgtEl>
                        <p:sldTgt/>
                      </p:tgtEl>
                    </p:cond>
                  </p:endCondLst>
                </p:cTn>
                <p:tgtEl>
                  <p:spTgt spid="4"/>
                </p:tgtEl>
              </p:cMediaNode>
            </p:audio>
          </p:childTnLst>
        </p:cTn>
      </p:par>
    </p:tnLst>
    <p:bldLst>
      <p:bldP spid="2050" grpId="0" animBg="1"/>
      <p:bldP spid="2051" grpId="0" uiExpand="1" build="p" animBg="1"/>
    </p:bld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2667000" y="228600"/>
            <a:ext cx="6172200" cy="1143000"/>
          </a:xfrm>
        </p:spPr>
        <p:txBody>
          <a:bodyPr/>
          <a:lstStyle/>
          <a:p>
            <a:r>
              <a:rPr lang="en-US" b="1" dirty="0">
                <a:solidFill>
                  <a:schemeClr val="tx1"/>
                </a:solidFill>
                <a:latin typeface="Tempus Sans ITC" pitchFamily="82" charset="0"/>
              </a:rPr>
              <a:t>2. The World Under</a:t>
            </a:r>
            <a:br>
              <a:rPr lang="en-US" b="1" dirty="0">
                <a:solidFill>
                  <a:schemeClr val="tx1"/>
                </a:solidFill>
                <a:latin typeface="Tempus Sans ITC" pitchFamily="82" charset="0"/>
              </a:rPr>
            </a:br>
            <a:r>
              <a:rPr lang="en-US" sz="3200" b="1" dirty="0">
                <a:solidFill>
                  <a:schemeClr val="tx1"/>
                </a:solidFill>
                <a:latin typeface="Tempus Sans ITC" pitchFamily="82" charset="0"/>
              </a:rPr>
              <a:t>Where the World Gets This Stuff</a:t>
            </a:r>
          </a:p>
        </p:txBody>
      </p:sp>
      <p:sp>
        <p:nvSpPr>
          <p:cNvPr id="30723" name="Rectangle 3"/>
          <p:cNvSpPr>
            <a:spLocks noGrp="1" noChangeArrowheads="1"/>
          </p:cNvSpPr>
          <p:nvPr>
            <p:ph type="body" idx="1"/>
          </p:nvPr>
        </p:nvSpPr>
        <p:spPr>
          <a:xfrm>
            <a:off x="2667000" y="1752600"/>
            <a:ext cx="6172200" cy="1524000"/>
          </a:xfrm>
        </p:spPr>
        <p:txBody>
          <a:bodyPr/>
          <a:lstStyle/>
          <a:p>
            <a:r>
              <a:rPr lang="en-US" sz="2400" dirty="0">
                <a:solidFill>
                  <a:schemeClr val="tx1"/>
                </a:solidFill>
                <a:latin typeface="Tahoma" pitchFamily="34" charset="0"/>
              </a:rPr>
              <a:t>1</a:t>
            </a:r>
            <a:r>
              <a:rPr lang="en-US" sz="2400" baseline="30000" dirty="0">
                <a:solidFill>
                  <a:schemeClr val="tx1"/>
                </a:solidFill>
                <a:latin typeface="Tahoma" pitchFamily="34" charset="0"/>
              </a:rPr>
              <a:t>st</a:t>
            </a:r>
            <a:r>
              <a:rPr lang="en-US" sz="2400" dirty="0">
                <a:solidFill>
                  <a:schemeClr val="tx1"/>
                </a:solidFill>
                <a:latin typeface="Tahoma" pitchFamily="34" charset="0"/>
              </a:rPr>
              <a:t> John 5:19   “We know that we are of God, and the whole world is under the sway of </a:t>
            </a:r>
            <a:r>
              <a:rPr lang="en-US" sz="2400" b="1" dirty="0">
                <a:solidFill>
                  <a:schemeClr val="tx1"/>
                </a:solidFill>
                <a:latin typeface="Tahoma" pitchFamily="34" charset="0"/>
              </a:rPr>
              <a:t>the evil one</a:t>
            </a:r>
            <a:r>
              <a:rPr lang="en-US" sz="2400" dirty="0">
                <a:solidFill>
                  <a:schemeClr val="tx1"/>
                </a:solidFill>
                <a:latin typeface="Tahoma" pitchFamily="34" charset="0"/>
              </a:rPr>
              <a:t>.”</a:t>
            </a:r>
          </a:p>
          <a:p>
            <a:endParaRPr lang="en-US" sz="2400" dirty="0">
              <a:solidFill>
                <a:schemeClr val="tx1"/>
              </a:solidFill>
              <a:latin typeface="Tahoma" pitchFamily="34" charset="0"/>
            </a:endParaRPr>
          </a:p>
        </p:txBody>
      </p:sp>
      <p:pic>
        <p:nvPicPr>
          <p:cNvPr id="4" name="~PP507.WAV">
            <a:hlinkClick r:id="" action="ppaction://media"/>
          </p:cNvPr>
          <p:cNvPicPr>
            <a:picLocks noRot="1" noChangeAspect="1"/>
          </p:cNvPicPr>
          <p:nvPr>
            <a:wavAudioFile r:embed="rId2" name="~PP507.WAV"/>
          </p:nvPr>
        </p:nvPicPr>
        <p:blipFill>
          <a:blip r:embed="rId5" cstate="print"/>
          <a:stretch>
            <a:fillRect/>
          </a:stretch>
        </p:blipFill>
        <p:spPr>
          <a:xfrm>
            <a:off x="8696325" y="6410325"/>
            <a:ext cx="304800" cy="304800"/>
          </a:xfrm>
          <a:prstGeom prst="rect">
            <a:avLst/>
          </a:prstGeom>
        </p:spPr>
      </p:pic>
    </p:spTree>
    <p:custDataLst>
      <p:tags r:id="rId1"/>
    </p:custDataLst>
  </p:cSld>
  <p:clrMapOvr>
    <a:masterClrMapping/>
  </p:clrMapOvr>
  <p:transition advTm="5696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22" presetClass="entr" presetSubtype="8" fill="hold" grpId="0" nodeType="afterEffect">
                                  <p:stCondLst>
                                    <p:cond delay="0"/>
                                  </p:stCondLst>
                                  <p:childTnLst>
                                    <p:set>
                                      <p:cBhvr>
                                        <p:cTn id="9" dur="1" fill="hold">
                                          <p:stCondLst>
                                            <p:cond delay="0"/>
                                          </p:stCondLst>
                                        </p:cTn>
                                        <p:tgtEl>
                                          <p:spTgt spid="30723">
                                            <p:txEl>
                                              <p:pRg st="0" end="0"/>
                                            </p:txEl>
                                          </p:spTgt>
                                        </p:tgtEl>
                                        <p:attrNameLst>
                                          <p:attrName>style.visibility</p:attrName>
                                        </p:attrNameLst>
                                      </p:cBhvr>
                                      <p:to>
                                        <p:strVal val="visible"/>
                                      </p:to>
                                    </p:set>
                                    <p:animEffect transition="in" filter="wipe(left)">
                                      <p:cBhvr>
                                        <p:cTn id="10" dur="500"/>
                                        <p:tgtEl>
                                          <p:spTgt spid="30723">
                                            <p:txEl>
                                              <p:pRg st="0" end="0"/>
                                            </p:txEl>
                                          </p:spTgt>
                                        </p:tgtEl>
                                      </p:cBhvr>
                                    </p:animEffect>
                                  </p:childTnLst>
                                  <p:subTnLst>
                                    <p:animClr>
                                      <p:cBhvr override="childStyle">
                                        <p:cTn dur="1" fill="hold" display="0" masterRel="nextClick" afterEffect="1"/>
                                        <p:tgtEl>
                                          <p:spTgt spid="30723">
                                            <p:txEl>
                                              <p:pRg st="0" end="0"/>
                                            </p:txEl>
                                          </p:spTgt>
                                        </p:tgtEl>
                                        <p:attrNameLst>
                                          <p:attrName>ppt_c</p:attrName>
                                        </p:attrNameLst>
                                      </p:cBhvr>
                                      <p:to>
                                        <a:srgbClr val="666699"/>
                                      </p:to>
                                    </p:animClr>
                                  </p:sub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1" fill="hold" display="0">
                  <p:stCondLst>
                    <p:cond delay="indefinite"/>
                  </p:stCondLst>
                  <p:endCondLst>
                    <p:cond evt="onPrev" delay="0">
                      <p:tgtEl>
                        <p:sldTgt/>
                      </p:tgtEl>
                    </p:cond>
                    <p:cond evt="onStopAudio" delay="0">
                      <p:tgtEl>
                        <p:sldTgt/>
                      </p:tgtEl>
                    </p:cond>
                  </p:endCondLst>
                </p:cTn>
                <p:tgtEl>
                  <p:spTgt spid="4"/>
                </p:tgtEl>
              </p:cMediaNode>
            </p:audio>
          </p:childTnLst>
        </p:cTn>
      </p:par>
    </p:tnLst>
    <p:bldLst>
      <p:bldP spid="30723" grpId="0" build="p" bldLvl="2"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2667000" y="228600"/>
            <a:ext cx="6172200" cy="1143000"/>
          </a:xfrm>
        </p:spPr>
        <p:txBody>
          <a:bodyPr/>
          <a:lstStyle/>
          <a:p>
            <a:r>
              <a:rPr lang="en-US" b="1" dirty="0">
                <a:solidFill>
                  <a:schemeClr val="tx1"/>
                </a:solidFill>
                <a:latin typeface="Tempus Sans ITC" pitchFamily="82" charset="0"/>
              </a:rPr>
              <a:t>3. By The World</a:t>
            </a:r>
            <a:br>
              <a:rPr lang="en-US" b="1" dirty="0">
                <a:solidFill>
                  <a:schemeClr val="tx1"/>
                </a:solidFill>
                <a:latin typeface="Tempus Sans ITC" pitchFamily="82" charset="0"/>
              </a:rPr>
            </a:br>
            <a:r>
              <a:rPr lang="en-US" sz="3200" b="1" dirty="0">
                <a:solidFill>
                  <a:schemeClr val="tx1"/>
                </a:solidFill>
                <a:latin typeface="Tempus Sans ITC" pitchFamily="82" charset="0"/>
              </a:rPr>
              <a:t>What the World Can Do to Us</a:t>
            </a:r>
          </a:p>
        </p:txBody>
      </p:sp>
      <p:sp>
        <p:nvSpPr>
          <p:cNvPr id="17411" name="Rectangle 3"/>
          <p:cNvSpPr>
            <a:spLocks noGrp="1" noChangeArrowheads="1"/>
          </p:cNvSpPr>
          <p:nvPr>
            <p:ph type="body" idx="1"/>
          </p:nvPr>
        </p:nvSpPr>
        <p:spPr>
          <a:xfrm>
            <a:off x="2667000" y="1752600"/>
            <a:ext cx="6172200" cy="2209800"/>
          </a:xfrm>
        </p:spPr>
        <p:txBody>
          <a:bodyPr/>
          <a:lstStyle/>
          <a:p>
            <a:r>
              <a:rPr lang="en-US" sz="2400" dirty="0">
                <a:solidFill>
                  <a:schemeClr val="tx1"/>
                </a:solidFill>
                <a:latin typeface="Tahoma" pitchFamily="34" charset="0"/>
              </a:rPr>
              <a:t>James 1:27  “Pure and undefiled religion before our God and Father is this: to look after orphans and widows in their distress and to </a:t>
            </a:r>
            <a:r>
              <a:rPr lang="en-US" sz="2400" b="1" dirty="0">
                <a:solidFill>
                  <a:schemeClr val="tx1"/>
                </a:solidFill>
                <a:latin typeface="Tahoma" pitchFamily="34" charset="0"/>
              </a:rPr>
              <a:t>keep oneself unstained by the world</a:t>
            </a:r>
            <a:r>
              <a:rPr lang="en-US" sz="2400" dirty="0">
                <a:solidFill>
                  <a:schemeClr val="tx1"/>
                </a:solidFill>
                <a:latin typeface="Tahoma" pitchFamily="34" charset="0"/>
              </a:rPr>
              <a:t>.”</a:t>
            </a:r>
          </a:p>
        </p:txBody>
      </p:sp>
      <p:pic>
        <p:nvPicPr>
          <p:cNvPr id="4" name="~PP2531.WAV">
            <a:hlinkClick r:id="" action="ppaction://media"/>
          </p:cNvPr>
          <p:cNvPicPr>
            <a:picLocks noRot="1" noChangeAspect="1"/>
          </p:cNvPicPr>
          <p:nvPr>
            <a:wavAudioFile r:embed="rId1" name="~PP2531.WAV"/>
          </p:nvPr>
        </p:nvPicPr>
        <p:blipFill>
          <a:blip r:embed="rId4" cstate="print"/>
          <a:stretch>
            <a:fillRect/>
          </a:stretch>
        </p:blipFill>
        <p:spPr>
          <a:xfrm>
            <a:off x="8696325" y="6410325"/>
            <a:ext cx="304800" cy="304800"/>
          </a:xfrm>
          <a:prstGeom prst="rect">
            <a:avLst/>
          </a:prstGeom>
        </p:spPr>
      </p:pic>
    </p:spTree>
  </p:cSld>
  <p:clrMapOvr>
    <a:masterClrMapping/>
  </p:clrMapOvr>
  <p:transition advTm="14936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22" presetClass="entr" presetSubtype="8" fill="hold" grpId="0" nodeType="afterEffect">
                                  <p:stCondLst>
                                    <p:cond delay="0"/>
                                  </p:stCondLst>
                                  <p:childTnLst>
                                    <p:set>
                                      <p:cBhvr>
                                        <p:cTn id="9" dur="1" fill="hold">
                                          <p:stCondLst>
                                            <p:cond delay="0"/>
                                          </p:stCondLst>
                                        </p:cTn>
                                        <p:tgtEl>
                                          <p:spTgt spid="17411">
                                            <p:txEl>
                                              <p:pRg st="0" end="0"/>
                                            </p:txEl>
                                          </p:spTgt>
                                        </p:tgtEl>
                                        <p:attrNameLst>
                                          <p:attrName>style.visibility</p:attrName>
                                        </p:attrNameLst>
                                      </p:cBhvr>
                                      <p:to>
                                        <p:strVal val="visible"/>
                                      </p:to>
                                    </p:set>
                                    <p:animEffect transition="in" filter="wipe(left)">
                                      <p:cBhvr>
                                        <p:cTn id="10" dur="500"/>
                                        <p:tgtEl>
                                          <p:spTgt spid="174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1" fill="hold" display="0">
                  <p:stCondLst>
                    <p:cond delay="indefinite"/>
                  </p:stCondLst>
                  <p:endCondLst>
                    <p:cond evt="onPrev" delay="0">
                      <p:tgtEl>
                        <p:sldTgt/>
                      </p:tgtEl>
                    </p:cond>
                    <p:cond evt="onStopAudio" delay="0">
                      <p:tgtEl>
                        <p:sldTgt/>
                      </p:tgtEl>
                    </p:cond>
                  </p:endCondLst>
                </p:cTn>
                <p:tgtEl>
                  <p:spTgt spid="4"/>
                </p:tgtEl>
              </p:cMediaNode>
            </p:audio>
          </p:childTnLst>
        </p:cTn>
      </p:par>
    </p:tnLst>
    <p:bldLst>
      <p:bldP spid="17411" grpId="0" build="p"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2667000" y="228600"/>
            <a:ext cx="6172200" cy="1600200"/>
          </a:xfrm>
        </p:spPr>
        <p:txBody>
          <a:bodyPr/>
          <a:lstStyle/>
          <a:p>
            <a:r>
              <a:rPr lang="en-US" b="1" dirty="0">
                <a:solidFill>
                  <a:schemeClr val="tx1"/>
                </a:solidFill>
                <a:latin typeface="Tempus Sans ITC" pitchFamily="82" charset="0"/>
              </a:rPr>
              <a:t>4. Of the World</a:t>
            </a:r>
            <a:br>
              <a:rPr lang="en-US" b="1" dirty="0">
                <a:solidFill>
                  <a:schemeClr val="tx1"/>
                </a:solidFill>
                <a:latin typeface="Tempus Sans ITC" pitchFamily="82" charset="0"/>
              </a:rPr>
            </a:br>
            <a:r>
              <a:rPr lang="en-US" sz="2800" b="1" dirty="0">
                <a:solidFill>
                  <a:schemeClr val="tx1"/>
                </a:solidFill>
                <a:latin typeface="Tempus Sans ITC" pitchFamily="82" charset="0"/>
              </a:rPr>
              <a:t>Those Who Belong                             And Those Who Don’t</a:t>
            </a:r>
            <a:r>
              <a:rPr lang="en-US" sz="3200" b="1" dirty="0">
                <a:solidFill>
                  <a:schemeClr val="tx1"/>
                </a:solidFill>
                <a:latin typeface="Tempus Sans ITC" pitchFamily="82" charset="0"/>
              </a:rPr>
              <a:t> </a:t>
            </a:r>
          </a:p>
        </p:txBody>
      </p:sp>
      <p:sp>
        <p:nvSpPr>
          <p:cNvPr id="18435" name="Rectangle 3"/>
          <p:cNvSpPr>
            <a:spLocks noGrp="1" noChangeArrowheads="1"/>
          </p:cNvSpPr>
          <p:nvPr>
            <p:ph type="body" idx="1"/>
          </p:nvPr>
        </p:nvSpPr>
        <p:spPr>
          <a:xfrm>
            <a:off x="2667000" y="2057400"/>
            <a:ext cx="6172200" cy="4343400"/>
          </a:xfrm>
        </p:spPr>
        <p:txBody>
          <a:bodyPr/>
          <a:lstStyle/>
          <a:p>
            <a:r>
              <a:rPr lang="en-US" sz="2400" dirty="0">
                <a:solidFill>
                  <a:schemeClr val="tx1"/>
                </a:solidFill>
                <a:latin typeface="Tahoma" pitchFamily="34" charset="0"/>
              </a:rPr>
              <a:t>John 15:18-19   “If the world hates you, understand that it hated Me before it hated you.  If you were of the world, the world would love you as its own. However, because you are not of the world, but I have chosen you out of it, the world hates you.”</a:t>
            </a:r>
          </a:p>
          <a:p>
            <a:r>
              <a:rPr lang="en-US" sz="2400" dirty="0">
                <a:solidFill>
                  <a:schemeClr val="tx1"/>
                </a:solidFill>
                <a:latin typeface="Tahoma" pitchFamily="34" charset="0"/>
              </a:rPr>
              <a:t>John 17:14-15   “The world hated them because they are not of the world, as I am not of the world.” </a:t>
            </a:r>
          </a:p>
          <a:p>
            <a:endParaRPr lang="en-US" sz="2400" dirty="0">
              <a:solidFill>
                <a:schemeClr val="tx1"/>
              </a:solidFill>
              <a:latin typeface="Tahoma" pitchFamily="34" charset="0"/>
            </a:endParaRPr>
          </a:p>
        </p:txBody>
      </p:sp>
      <p:pic>
        <p:nvPicPr>
          <p:cNvPr id="4" name="~PP978.WAV">
            <a:hlinkClick r:id="" action="ppaction://media"/>
          </p:cNvPr>
          <p:cNvPicPr>
            <a:picLocks noRot="1" noChangeAspect="1"/>
          </p:cNvPicPr>
          <p:nvPr>
            <a:wavAudioFile r:embed="rId2" name="~PP978.WAV"/>
          </p:nvPr>
        </p:nvPicPr>
        <p:blipFill>
          <a:blip r:embed="rId5" cstate="print"/>
          <a:stretch>
            <a:fillRect/>
          </a:stretch>
        </p:blipFill>
        <p:spPr>
          <a:xfrm>
            <a:off x="8696325" y="6410325"/>
            <a:ext cx="304800" cy="304800"/>
          </a:xfrm>
          <a:prstGeom prst="rect">
            <a:avLst/>
          </a:prstGeom>
        </p:spPr>
      </p:pic>
    </p:spTree>
    <p:custDataLst>
      <p:tags r:id="rId1"/>
    </p:custDataLst>
  </p:cSld>
  <p:clrMapOvr>
    <a:masterClrMapping/>
  </p:clrMapOvr>
  <p:transition advTm="6797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22" presetClass="entr" presetSubtype="8" fill="hold" grpId="0" nodeType="afterEffect">
                                  <p:stCondLst>
                                    <p:cond delay="0"/>
                                  </p:stCondLst>
                                  <p:childTnLst>
                                    <p:set>
                                      <p:cBhvr>
                                        <p:cTn id="9" dur="1" fill="hold">
                                          <p:stCondLst>
                                            <p:cond delay="0"/>
                                          </p:stCondLst>
                                        </p:cTn>
                                        <p:tgtEl>
                                          <p:spTgt spid="18435">
                                            <p:txEl>
                                              <p:pRg st="0" end="0"/>
                                            </p:txEl>
                                          </p:spTgt>
                                        </p:tgtEl>
                                        <p:attrNameLst>
                                          <p:attrName>style.visibility</p:attrName>
                                        </p:attrNameLst>
                                      </p:cBhvr>
                                      <p:to>
                                        <p:strVal val="visible"/>
                                      </p:to>
                                    </p:set>
                                    <p:animEffect transition="in" filter="wipe(left)">
                                      <p:cBhvr>
                                        <p:cTn id="10" dur="500"/>
                                        <p:tgtEl>
                                          <p:spTgt spid="18435">
                                            <p:txEl>
                                              <p:pRg st="0" end="0"/>
                                            </p:txEl>
                                          </p:spTgt>
                                        </p:tgtEl>
                                      </p:cBhvr>
                                    </p:animEffect>
                                  </p:childTnLst>
                                  <p:subTnLst>
                                    <p:animClr>
                                      <p:cBhvr override="childStyle">
                                        <p:cTn dur="1" fill="hold" display="0" masterRel="nextClick" afterEffect="1"/>
                                        <p:tgtEl>
                                          <p:spTgt spid="18435">
                                            <p:txEl>
                                              <p:pRg st="0" end="0"/>
                                            </p:txEl>
                                          </p:spTgt>
                                        </p:tgtEl>
                                        <p:attrNameLst>
                                          <p:attrName>ppt_c</p:attrName>
                                        </p:attrNameLst>
                                      </p:cBhvr>
                                      <p:to>
                                        <a:srgbClr val="666699"/>
                                      </p:to>
                                    </p:animClr>
                                  </p:sub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18435">
                                            <p:txEl>
                                              <p:pRg st="1" end="1"/>
                                            </p:txEl>
                                          </p:spTgt>
                                        </p:tgtEl>
                                        <p:attrNameLst>
                                          <p:attrName>style.visibility</p:attrName>
                                        </p:attrNameLst>
                                      </p:cBhvr>
                                      <p:to>
                                        <p:strVal val="visible"/>
                                      </p:to>
                                    </p:set>
                                    <p:animEffect transition="in" filter="wipe(left)">
                                      <p:cBhvr>
                                        <p:cTn id="14" dur="500"/>
                                        <p:tgtEl>
                                          <p:spTgt spid="18435">
                                            <p:txEl>
                                              <p:pRg st="1" end="1"/>
                                            </p:txEl>
                                          </p:spTgt>
                                        </p:tgtEl>
                                      </p:cBhvr>
                                    </p:animEffect>
                                  </p:childTnLst>
                                  <p:subTnLst>
                                    <p:animClr>
                                      <p:cBhvr override="childStyle">
                                        <p:cTn dur="1" fill="hold" display="0" masterRel="nextClick" afterEffect="1"/>
                                        <p:tgtEl>
                                          <p:spTgt spid="18435">
                                            <p:txEl>
                                              <p:pRg st="1" end="1"/>
                                            </p:txEl>
                                          </p:spTgt>
                                        </p:tgtEl>
                                        <p:attrNameLst>
                                          <p:attrName>ppt_c</p:attrName>
                                        </p:attrNameLst>
                                      </p:cBhvr>
                                      <p:to>
                                        <a:srgbClr val="666699"/>
                                      </p:to>
                                    </p:animClr>
                                  </p:sub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5" fill="hold" display="0">
                  <p:stCondLst>
                    <p:cond delay="indefinite"/>
                  </p:stCondLst>
                  <p:endCondLst>
                    <p:cond evt="onPrev" delay="0">
                      <p:tgtEl>
                        <p:sldTgt/>
                      </p:tgtEl>
                    </p:cond>
                    <p:cond evt="onStopAudio" delay="0">
                      <p:tgtEl>
                        <p:sldTgt/>
                      </p:tgtEl>
                    </p:cond>
                  </p:endCondLst>
                </p:cTn>
                <p:tgtEl>
                  <p:spTgt spid="4"/>
                </p:tgtEl>
              </p:cMediaNode>
            </p:audio>
          </p:childTnLst>
        </p:cTn>
      </p:par>
    </p:tnLst>
    <p:bldLst>
      <p:bldP spid="18435" grpId="0" uiExpand="1" build="p"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2667000" y="228600"/>
            <a:ext cx="6172200" cy="1143000"/>
          </a:xfrm>
        </p:spPr>
        <p:txBody>
          <a:bodyPr/>
          <a:lstStyle/>
          <a:p>
            <a:r>
              <a:rPr lang="en-US" b="1" dirty="0">
                <a:solidFill>
                  <a:schemeClr val="tx1"/>
                </a:solidFill>
                <a:latin typeface="Tempus Sans ITC" pitchFamily="82" charset="0"/>
              </a:rPr>
              <a:t>5. In the World</a:t>
            </a:r>
            <a:br>
              <a:rPr lang="en-US" b="1" dirty="0">
                <a:solidFill>
                  <a:schemeClr val="tx1"/>
                </a:solidFill>
                <a:latin typeface="Tempus Sans ITC" pitchFamily="82" charset="0"/>
              </a:rPr>
            </a:br>
            <a:r>
              <a:rPr lang="en-US" sz="2900" b="1" dirty="0">
                <a:solidFill>
                  <a:schemeClr val="tx1"/>
                </a:solidFill>
                <a:latin typeface="Tempus Sans ITC" pitchFamily="82" charset="0"/>
              </a:rPr>
              <a:t>Staying Safe in a Hostile Environment</a:t>
            </a:r>
          </a:p>
        </p:txBody>
      </p:sp>
      <p:sp>
        <p:nvSpPr>
          <p:cNvPr id="21507" name="Rectangle 3"/>
          <p:cNvSpPr>
            <a:spLocks noGrp="1" noChangeArrowheads="1"/>
          </p:cNvSpPr>
          <p:nvPr>
            <p:ph type="body" idx="1"/>
          </p:nvPr>
        </p:nvSpPr>
        <p:spPr>
          <a:xfrm>
            <a:off x="2667000" y="1752600"/>
            <a:ext cx="6172200" cy="3200400"/>
          </a:xfrm>
        </p:spPr>
        <p:txBody>
          <a:bodyPr/>
          <a:lstStyle/>
          <a:p>
            <a:r>
              <a:rPr lang="en-US" sz="2400" dirty="0">
                <a:solidFill>
                  <a:schemeClr val="tx1"/>
                </a:solidFill>
                <a:latin typeface="Tahoma" pitchFamily="34" charset="0"/>
              </a:rPr>
              <a:t>John 17:11   “I am no longer in the world, but they are in the world, and I am coming to You.  Holy Father, protect them by Your name”</a:t>
            </a:r>
          </a:p>
          <a:p>
            <a:r>
              <a:rPr lang="en-US" sz="2400" dirty="0">
                <a:solidFill>
                  <a:schemeClr val="tx1"/>
                </a:solidFill>
                <a:latin typeface="Tahoma" pitchFamily="34" charset="0"/>
              </a:rPr>
              <a:t>John 17:15   “I am not praying that You take them out of the world but that You protect them from the evil one.”</a:t>
            </a:r>
          </a:p>
          <a:p>
            <a:endParaRPr lang="en-US" sz="2400" dirty="0">
              <a:solidFill>
                <a:schemeClr val="tx1"/>
              </a:solidFill>
              <a:latin typeface="Tahoma" pitchFamily="34" charset="0"/>
            </a:endParaRPr>
          </a:p>
        </p:txBody>
      </p:sp>
      <p:pic>
        <p:nvPicPr>
          <p:cNvPr id="4" name="~PP1110.WAV">
            <a:hlinkClick r:id="" action="ppaction://media"/>
          </p:cNvPr>
          <p:cNvPicPr>
            <a:picLocks noRot="1" noChangeAspect="1"/>
          </p:cNvPicPr>
          <p:nvPr>
            <a:wavAudioFile r:embed="rId2" name="~PP1110.WAV"/>
          </p:nvPr>
        </p:nvPicPr>
        <p:blipFill>
          <a:blip r:embed="rId5" cstate="print"/>
          <a:stretch>
            <a:fillRect/>
          </a:stretch>
        </p:blipFill>
        <p:spPr>
          <a:xfrm>
            <a:off x="8696325" y="6410325"/>
            <a:ext cx="304800" cy="304800"/>
          </a:xfrm>
          <a:prstGeom prst="rect">
            <a:avLst/>
          </a:prstGeom>
        </p:spPr>
      </p:pic>
    </p:spTree>
    <p:custDataLst>
      <p:tags r:id="rId1"/>
    </p:custDataLst>
  </p:cSld>
  <p:clrMapOvr>
    <a:masterClrMapping/>
  </p:clrMapOvr>
  <p:transition advTm="6963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22" presetClass="entr" presetSubtype="8" fill="hold" grpId="0" nodeType="afterEffect">
                                  <p:stCondLst>
                                    <p:cond delay="0"/>
                                  </p:stCondLst>
                                  <p:childTnLst>
                                    <p:set>
                                      <p:cBhvr>
                                        <p:cTn id="9" dur="1" fill="hold">
                                          <p:stCondLst>
                                            <p:cond delay="0"/>
                                          </p:stCondLst>
                                        </p:cTn>
                                        <p:tgtEl>
                                          <p:spTgt spid="21507">
                                            <p:txEl>
                                              <p:pRg st="0" end="0"/>
                                            </p:txEl>
                                          </p:spTgt>
                                        </p:tgtEl>
                                        <p:attrNameLst>
                                          <p:attrName>style.visibility</p:attrName>
                                        </p:attrNameLst>
                                      </p:cBhvr>
                                      <p:to>
                                        <p:strVal val="visible"/>
                                      </p:to>
                                    </p:set>
                                    <p:animEffect transition="in" filter="wipe(left)">
                                      <p:cBhvr>
                                        <p:cTn id="10" dur="500"/>
                                        <p:tgtEl>
                                          <p:spTgt spid="21507">
                                            <p:txEl>
                                              <p:pRg st="0" end="0"/>
                                            </p:txEl>
                                          </p:spTgt>
                                        </p:tgtEl>
                                      </p:cBhvr>
                                    </p:animEffect>
                                  </p:childTnLst>
                                  <p:subTnLst>
                                    <p:animClr>
                                      <p:cBhvr override="childStyle">
                                        <p:cTn dur="1" fill="hold" display="0" masterRel="nextClick" afterEffect="1"/>
                                        <p:tgtEl>
                                          <p:spTgt spid="21507">
                                            <p:txEl>
                                              <p:pRg st="0" end="0"/>
                                            </p:txEl>
                                          </p:spTgt>
                                        </p:tgtEl>
                                        <p:attrNameLst>
                                          <p:attrName>ppt_c</p:attrName>
                                        </p:attrNameLst>
                                      </p:cBhvr>
                                      <p:to>
                                        <a:srgbClr val="666699"/>
                                      </p:to>
                                    </p:animClr>
                                  </p:sub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1507">
                                            <p:txEl>
                                              <p:pRg st="1" end="1"/>
                                            </p:txEl>
                                          </p:spTgt>
                                        </p:tgtEl>
                                        <p:attrNameLst>
                                          <p:attrName>style.visibility</p:attrName>
                                        </p:attrNameLst>
                                      </p:cBhvr>
                                      <p:to>
                                        <p:strVal val="visible"/>
                                      </p:to>
                                    </p:set>
                                    <p:animEffect transition="in" filter="wipe(left)">
                                      <p:cBhvr>
                                        <p:cTn id="14" dur="500"/>
                                        <p:tgtEl>
                                          <p:spTgt spid="21507">
                                            <p:txEl>
                                              <p:pRg st="1" end="1"/>
                                            </p:txEl>
                                          </p:spTgt>
                                        </p:tgtEl>
                                      </p:cBhvr>
                                    </p:animEffect>
                                  </p:childTnLst>
                                  <p:subTnLst>
                                    <p:animClr>
                                      <p:cBhvr override="childStyle">
                                        <p:cTn dur="1" fill="hold" display="0" masterRel="nextClick" afterEffect="1"/>
                                        <p:tgtEl>
                                          <p:spTgt spid="21507">
                                            <p:txEl>
                                              <p:pRg st="1" end="1"/>
                                            </p:txEl>
                                          </p:spTgt>
                                        </p:tgtEl>
                                        <p:attrNameLst>
                                          <p:attrName>ppt_c</p:attrName>
                                        </p:attrNameLst>
                                      </p:cBhvr>
                                      <p:to>
                                        <a:srgbClr val="666699"/>
                                      </p:to>
                                    </p:animClr>
                                  </p:sub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5" fill="hold" display="0">
                  <p:stCondLst>
                    <p:cond delay="indefinite"/>
                  </p:stCondLst>
                  <p:endCondLst>
                    <p:cond evt="onPrev" delay="0">
                      <p:tgtEl>
                        <p:sldTgt/>
                      </p:tgtEl>
                    </p:cond>
                    <p:cond evt="onStopAudio" delay="0">
                      <p:tgtEl>
                        <p:sldTgt/>
                      </p:tgtEl>
                    </p:cond>
                  </p:endCondLst>
                </p:cTn>
                <p:tgtEl>
                  <p:spTgt spid="4"/>
                </p:tgtEl>
              </p:cMediaNode>
            </p:audio>
          </p:childTnLst>
        </p:cTn>
      </p:par>
    </p:tnLst>
    <p:bldLst>
      <p:bldP spid="21507" grpId="0" uiExpand="1" build="p"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ctrTitle"/>
          </p:nvPr>
        </p:nvSpPr>
        <p:spPr>
          <a:xfrm>
            <a:off x="2971800" y="2286000"/>
            <a:ext cx="5791200" cy="1143000"/>
          </a:xfrm>
          <a:solidFill>
            <a:schemeClr val="accent2"/>
          </a:solidFill>
        </p:spPr>
        <p:txBody>
          <a:bodyPr/>
          <a:lstStyle/>
          <a:p>
            <a:r>
              <a:rPr lang="en-US" sz="4800" dirty="0">
                <a:solidFill>
                  <a:srgbClr val="CCCCFF"/>
                </a:solidFill>
                <a:effectLst>
                  <a:outerShdw blurRad="38100" dist="38100" dir="2700000" algn="tl">
                    <a:srgbClr val="C0C0C0"/>
                  </a:outerShdw>
                </a:effectLst>
                <a:latin typeface="Tempus Sans ITC" pitchFamily="82" charset="0"/>
              </a:rPr>
              <a:t>The Journey Out</a:t>
            </a:r>
          </a:p>
        </p:txBody>
      </p:sp>
      <p:sp>
        <p:nvSpPr>
          <p:cNvPr id="29699" name="Rectangle 3"/>
          <p:cNvSpPr>
            <a:spLocks noGrp="1" noChangeArrowheads="1"/>
          </p:cNvSpPr>
          <p:nvPr>
            <p:ph type="subTitle" idx="1"/>
          </p:nvPr>
        </p:nvSpPr>
        <p:spPr>
          <a:xfrm>
            <a:off x="3124200" y="3352800"/>
            <a:ext cx="5562600" cy="1752600"/>
          </a:xfrm>
          <a:solidFill>
            <a:schemeClr val="accent2"/>
          </a:solidFill>
        </p:spPr>
        <p:txBody>
          <a:bodyPr/>
          <a:lstStyle/>
          <a:p>
            <a:r>
              <a:rPr lang="en-US" dirty="0">
                <a:solidFill>
                  <a:schemeClr val="bg1"/>
                </a:solidFill>
                <a:latin typeface="Tahoma" pitchFamily="34" charset="0"/>
              </a:rPr>
              <a:t>What Doesn’t Work</a:t>
            </a:r>
          </a:p>
        </p:txBody>
      </p:sp>
      <p:pic>
        <p:nvPicPr>
          <p:cNvPr id="4" name="~PP1418.WAV">
            <a:hlinkClick r:id="" action="ppaction://media"/>
          </p:cNvPr>
          <p:cNvPicPr>
            <a:picLocks noRot="1" noChangeAspect="1"/>
          </p:cNvPicPr>
          <p:nvPr>
            <a:wavAudioFile r:embed="rId1" name="~PP1418.WAV"/>
          </p:nvPr>
        </p:nvPicPr>
        <p:blipFill>
          <a:blip r:embed="rId4" cstate="print"/>
          <a:stretch>
            <a:fillRect/>
          </a:stretch>
        </p:blipFill>
        <p:spPr>
          <a:xfrm>
            <a:off x="8696325" y="6410325"/>
            <a:ext cx="304800" cy="304800"/>
          </a:xfrm>
          <a:prstGeom prst="rect">
            <a:avLst/>
          </a:prstGeom>
        </p:spPr>
      </p:pic>
    </p:spTree>
  </p:cSld>
  <p:clrMapOvr>
    <a:masterClrMapping/>
  </p:clrMapOvr>
  <p:transition spd="med" advTm="1657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315" name="Rectangle 3"/>
          <p:cNvSpPr>
            <a:spLocks noGrp="1" noChangeArrowheads="1"/>
          </p:cNvSpPr>
          <p:nvPr>
            <p:ph type="body" idx="1"/>
          </p:nvPr>
        </p:nvSpPr>
        <p:spPr>
          <a:xfrm>
            <a:off x="2667000" y="457200"/>
            <a:ext cx="6172200" cy="6019800"/>
          </a:xfrm>
        </p:spPr>
        <p:txBody>
          <a:bodyPr/>
          <a:lstStyle/>
          <a:p>
            <a:pPr>
              <a:lnSpc>
                <a:spcPct val="90000"/>
              </a:lnSpc>
            </a:pPr>
            <a:r>
              <a:rPr lang="en-US" sz="2400" b="1" dirty="0">
                <a:solidFill>
                  <a:schemeClr val="tx1"/>
                </a:solidFill>
                <a:latin typeface="Tahoma" pitchFamily="34" charset="0"/>
              </a:rPr>
              <a:t>Drawing up lists of “worldly things”</a:t>
            </a:r>
            <a:r>
              <a:rPr lang="en-US" sz="2400" dirty="0">
                <a:solidFill>
                  <a:schemeClr val="tx1"/>
                </a:solidFill>
                <a:latin typeface="Tahoma" pitchFamily="34" charset="0"/>
              </a:rPr>
              <a:t> </a:t>
            </a:r>
          </a:p>
          <a:p>
            <a:pPr lvl="1">
              <a:lnSpc>
                <a:spcPct val="90000"/>
              </a:lnSpc>
            </a:pPr>
            <a:r>
              <a:rPr lang="en-US" sz="2000" dirty="0">
                <a:solidFill>
                  <a:schemeClr val="tx1"/>
                </a:solidFill>
                <a:latin typeface="Tahoma" pitchFamily="34" charset="0"/>
              </a:rPr>
              <a:t>“Whenever people had difficulty with some temptation or some particular type of recreation or some activity which gave them trouble, they learned a lesson from it, or thought they did, and marked that particular thing down as worldly.”  - Ray Stedman</a:t>
            </a:r>
          </a:p>
          <a:p>
            <a:pPr>
              <a:lnSpc>
                <a:spcPct val="90000"/>
              </a:lnSpc>
            </a:pPr>
            <a:r>
              <a:rPr lang="en-US" sz="2400" b="1" dirty="0">
                <a:solidFill>
                  <a:schemeClr val="tx1"/>
                </a:solidFill>
                <a:latin typeface="Tahoma" pitchFamily="34" charset="0"/>
              </a:rPr>
              <a:t>Isolation:</a:t>
            </a:r>
            <a:r>
              <a:rPr lang="en-US" sz="2000" dirty="0">
                <a:solidFill>
                  <a:schemeClr val="tx1"/>
                </a:solidFill>
                <a:latin typeface="Tahoma" pitchFamily="34" charset="0"/>
              </a:rPr>
              <a:t> Surrounding yourself with other Christians and rejecting most contact with the outside world. </a:t>
            </a:r>
          </a:p>
          <a:p>
            <a:pPr lvl="1">
              <a:lnSpc>
                <a:spcPct val="90000"/>
              </a:lnSpc>
            </a:pPr>
            <a:r>
              <a:rPr lang="en-US" sz="2000" dirty="0">
                <a:solidFill>
                  <a:schemeClr val="tx1"/>
                </a:solidFill>
                <a:latin typeface="Tahoma" pitchFamily="34" charset="0"/>
              </a:rPr>
              <a:t>“But because worldliness is a belief system within, ‘the world’ just followed me into seclusion.” – William P. Farley</a:t>
            </a:r>
          </a:p>
          <a:p>
            <a:pPr>
              <a:lnSpc>
                <a:spcPct val="90000"/>
              </a:lnSpc>
            </a:pPr>
            <a:r>
              <a:rPr lang="en-US" sz="2400" b="1" dirty="0">
                <a:solidFill>
                  <a:schemeClr val="tx1"/>
                </a:solidFill>
                <a:latin typeface="Tahoma" pitchFamily="34" charset="0"/>
              </a:rPr>
              <a:t>Self-discipline</a:t>
            </a:r>
            <a:r>
              <a:rPr lang="en-US" sz="2400" dirty="0">
                <a:solidFill>
                  <a:schemeClr val="tx1"/>
                </a:solidFill>
                <a:latin typeface="Tahoma" pitchFamily="34" charset="0"/>
              </a:rPr>
              <a:t> </a:t>
            </a:r>
          </a:p>
          <a:p>
            <a:pPr lvl="1">
              <a:lnSpc>
                <a:spcPct val="90000"/>
              </a:lnSpc>
            </a:pPr>
            <a:r>
              <a:rPr lang="en-US" sz="2000" dirty="0">
                <a:solidFill>
                  <a:schemeClr val="tx1"/>
                </a:solidFill>
                <a:latin typeface="Tahoma" pitchFamily="34" charset="0"/>
              </a:rPr>
              <a:t>“Using willpower to overcome worldly seduction is like telling a man who has gone without water for three days to control himself.” – Farley</a:t>
            </a:r>
          </a:p>
          <a:p>
            <a:pPr>
              <a:lnSpc>
                <a:spcPct val="90000"/>
              </a:lnSpc>
            </a:pPr>
            <a:endParaRPr lang="en-US" sz="2000" dirty="0">
              <a:solidFill>
                <a:schemeClr val="tx1"/>
              </a:solidFill>
              <a:latin typeface="Tahoma" pitchFamily="34" charset="0"/>
            </a:endParaRPr>
          </a:p>
        </p:txBody>
      </p:sp>
      <p:pic>
        <p:nvPicPr>
          <p:cNvPr id="3" name="~PP2966.WAV">
            <a:hlinkClick r:id="" action="ppaction://media"/>
          </p:cNvPr>
          <p:cNvPicPr>
            <a:picLocks noRot="1" noChangeAspect="1"/>
          </p:cNvPicPr>
          <p:nvPr>
            <a:wavAudioFile r:embed="rId2" name="~PP2966.WAV"/>
          </p:nvPr>
        </p:nvPicPr>
        <p:blipFill>
          <a:blip r:embed="rId5" cstate="print"/>
          <a:stretch>
            <a:fillRect/>
          </a:stretch>
        </p:blipFill>
        <p:spPr>
          <a:xfrm>
            <a:off x="8696325" y="6410325"/>
            <a:ext cx="304800" cy="304800"/>
          </a:xfrm>
          <a:prstGeom prst="rect">
            <a:avLst/>
          </a:prstGeom>
        </p:spPr>
      </p:pic>
    </p:spTree>
    <p:custDataLst>
      <p:tags r:id="rId1"/>
    </p:custDataLst>
  </p:cSld>
  <p:clrMapOvr>
    <a:masterClrMapping/>
  </p:clrMapOvr>
  <p:transition spd="med" advTm="11612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par>
                          <p:cTn id="7" fill="hold">
                            <p:stCondLst>
                              <p:cond delay="0"/>
                            </p:stCondLst>
                            <p:childTnLst>
                              <p:par>
                                <p:cTn id="8" presetID="2" presetClass="entr" presetSubtype="8" fill="hold" grpId="0" nodeType="afterEffect">
                                  <p:stCondLst>
                                    <p:cond delay="0"/>
                                  </p:stCondLst>
                                  <p:childTnLst>
                                    <p:set>
                                      <p:cBhvr>
                                        <p:cTn id="9" dur="1" fill="hold">
                                          <p:stCondLst>
                                            <p:cond delay="0"/>
                                          </p:stCondLst>
                                        </p:cTn>
                                        <p:tgtEl>
                                          <p:spTgt spid="13315">
                                            <p:txEl>
                                              <p:pRg st="0" end="0"/>
                                            </p:txEl>
                                          </p:spTgt>
                                        </p:tgtEl>
                                        <p:attrNameLst>
                                          <p:attrName>style.visibility</p:attrName>
                                        </p:attrNameLst>
                                      </p:cBhvr>
                                      <p:to>
                                        <p:strVal val="visible"/>
                                      </p:to>
                                    </p:set>
                                    <p:anim calcmode="lin" valueType="num">
                                      <p:cBhvr additive="base">
                                        <p:cTn id="10" dur="500" fill="hold"/>
                                        <p:tgtEl>
                                          <p:spTgt spid="13315">
                                            <p:txEl>
                                              <p:pRg st="0" end="0"/>
                                            </p:txEl>
                                          </p:spTgt>
                                        </p:tgtEl>
                                        <p:attrNameLst>
                                          <p:attrName>ppt_x</p:attrName>
                                        </p:attrNameLst>
                                      </p:cBhvr>
                                      <p:tavLst>
                                        <p:tav tm="0">
                                          <p:val>
                                            <p:strVal val="0-#ppt_w/2"/>
                                          </p:val>
                                        </p:tav>
                                        <p:tav tm="100000">
                                          <p:val>
                                            <p:strVal val="#ppt_x"/>
                                          </p:val>
                                        </p:tav>
                                      </p:tavLst>
                                    </p:anim>
                                    <p:anim calcmode="lin" valueType="num">
                                      <p:cBhvr additive="base">
                                        <p:cTn id="11" dur="500" fill="hold"/>
                                        <p:tgtEl>
                                          <p:spTgt spid="13315">
                                            <p:txEl>
                                              <p:pRg st="0" end="0"/>
                                            </p:txEl>
                                          </p:spTgt>
                                        </p:tgtEl>
                                        <p:attrNameLst>
                                          <p:attrName>ppt_y</p:attrName>
                                        </p:attrNameLst>
                                      </p:cBhvr>
                                      <p:tavLst>
                                        <p:tav tm="0">
                                          <p:val>
                                            <p:strVal val="#ppt_y"/>
                                          </p:val>
                                        </p:tav>
                                        <p:tav tm="100000">
                                          <p:val>
                                            <p:strVal val="#ppt_y"/>
                                          </p:val>
                                        </p:tav>
                                      </p:tavLst>
                                    </p:anim>
                                  </p:childTnLst>
                                  <p:subTnLst>
                                    <p:animClr>
                                      <p:cBhvr override="childStyle">
                                        <p:cTn dur="1" fill="hold" display="0" masterRel="nextClick" afterEffect="1"/>
                                        <p:tgtEl>
                                          <p:spTgt spid="13315">
                                            <p:txEl>
                                              <p:pRg st="0" end="0"/>
                                            </p:txEl>
                                          </p:spTgt>
                                        </p:tgtEl>
                                        <p:attrNameLst>
                                          <p:attrName>ppt_c</p:attrName>
                                        </p:attrNameLst>
                                      </p:cBhvr>
                                      <p:to>
                                        <a:srgbClr val="666699"/>
                                      </p:to>
                                    </p:animClr>
                                  </p:subTnLst>
                                </p:cTn>
                              </p:par>
                            </p:childTnLst>
                          </p:cTn>
                        </p:par>
                        <p:par>
                          <p:cTn id="12" fill="hold">
                            <p:stCondLst>
                              <p:cond delay="500"/>
                            </p:stCondLst>
                            <p:childTnLst>
                              <p:par>
                                <p:cTn id="13" presetID="2" presetClass="entr" presetSubtype="8" fill="hold" grpId="0" nodeType="afterEffect">
                                  <p:stCondLst>
                                    <p:cond delay="0"/>
                                  </p:stCondLst>
                                  <p:childTnLst>
                                    <p:set>
                                      <p:cBhvr>
                                        <p:cTn id="14" dur="1" fill="hold">
                                          <p:stCondLst>
                                            <p:cond delay="0"/>
                                          </p:stCondLst>
                                        </p:cTn>
                                        <p:tgtEl>
                                          <p:spTgt spid="13315">
                                            <p:txEl>
                                              <p:pRg st="1" end="1"/>
                                            </p:txEl>
                                          </p:spTgt>
                                        </p:tgtEl>
                                        <p:attrNameLst>
                                          <p:attrName>style.visibility</p:attrName>
                                        </p:attrNameLst>
                                      </p:cBhvr>
                                      <p:to>
                                        <p:strVal val="visible"/>
                                      </p:to>
                                    </p:set>
                                    <p:anim calcmode="lin" valueType="num">
                                      <p:cBhvr additive="base">
                                        <p:cTn id="15" dur="500" fill="hold"/>
                                        <p:tgtEl>
                                          <p:spTgt spid="13315">
                                            <p:txEl>
                                              <p:pRg st="1" end="1"/>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13315">
                                            <p:txEl>
                                              <p:pRg st="1" end="1"/>
                                            </p:txEl>
                                          </p:spTgt>
                                        </p:tgtEl>
                                        <p:attrNameLst>
                                          <p:attrName>ppt_y</p:attrName>
                                        </p:attrNameLst>
                                      </p:cBhvr>
                                      <p:tavLst>
                                        <p:tav tm="0">
                                          <p:val>
                                            <p:strVal val="#ppt_y"/>
                                          </p:val>
                                        </p:tav>
                                        <p:tav tm="100000">
                                          <p:val>
                                            <p:strVal val="#ppt_y"/>
                                          </p:val>
                                        </p:tav>
                                      </p:tavLst>
                                    </p:anim>
                                  </p:childTnLst>
                                  <p:subTnLst>
                                    <p:animClr>
                                      <p:cBhvr override="childStyle">
                                        <p:cTn dur="1" fill="hold" display="0" masterRel="nextClick" afterEffect="1"/>
                                        <p:tgtEl>
                                          <p:spTgt spid="13315">
                                            <p:txEl>
                                              <p:pRg st="1" end="1"/>
                                            </p:txEl>
                                          </p:spTgt>
                                        </p:tgtEl>
                                        <p:attrNameLst>
                                          <p:attrName>ppt_c</p:attrName>
                                        </p:attrNameLst>
                                      </p:cBhvr>
                                      <p:to>
                                        <a:srgbClr val="666699"/>
                                      </p:to>
                                    </p:animClr>
                                  </p:subTnLst>
                                </p:cTn>
                              </p:par>
                            </p:childTnLst>
                          </p:cTn>
                        </p:par>
                        <p:par>
                          <p:cTn id="17" fill="hold">
                            <p:stCondLst>
                              <p:cond delay="1000"/>
                            </p:stCondLst>
                            <p:childTnLst>
                              <p:par>
                                <p:cTn id="18" presetID="2" presetClass="entr" presetSubtype="8" fill="hold" grpId="0" nodeType="afterEffect">
                                  <p:stCondLst>
                                    <p:cond delay="0"/>
                                  </p:stCondLst>
                                  <p:childTnLst>
                                    <p:set>
                                      <p:cBhvr>
                                        <p:cTn id="19" dur="1" fill="hold">
                                          <p:stCondLst>
                                            <p:cond delay="0"/>
                                          </p:stCondLst>
                                        </p:cTn>
                                        <p:tgtEl>
                                          <p:spTgt spid="13315">
                                            <p:txEl>
                                              <p:pRg st="2" end="2"/>
                                            </p:txEl>
                                          </p:spTgt>
                                        </p:tgtEl>
                                        <p:attrNameLst>
                                          <p:attrName>style.visibility</p:attrName>
                                        </p:attrNameLst>
                                      </p:cBhvr>
                                      <p:to>
                                        <p:strVal val="visible"/>
                                      </p:to>
                                    </p:set>
                                    <p:anim calcmode="lin" valueType="num">
                                      <p:cBhvr additive="base">
                                        <p:cTn id="20" dur="500" fill="hold"/>
                                        <p:tgtEl>
                                          <p:spTgt spid="13315">
                                            <p:txEl>
                                              <p:pRg st="2" end="2"/>
                                            </p:txEl>
                                          </p:spTgt>
                                        </p:tgtEl>
                                        <p:attrNameLst>
                                          <p:attrName>ppt_x</p:attrName>
                                        </p:attrNameLst>
                                      </p:cBhvr>
                                      <p:tavLst>
                                        <p:tav tm="0">
                                          <p:val>
                                            <p:strVal val="0-#ppt_w/2"/>
                                          </p:val>
                                        </p:tav>
                                        <p:tav tm="100000">
                                          <p:val>
                                            <p:strVal val="#ppt_x"/>
                                          </p:val>
                                        </p:tav>
                                      </p:tavLst>
                                    </p:anim>
                                    <p:anim calcmode="lin" valueType="num">
                                      <p:cBhvr additive="base">
                                        <p:cTn id="21" dur="500" fill="hold"/>
                                        <p:tgtEl>
                                          <p:spTgt spid="13315">
                                            <p:txEl>
                                              <p:pRg st="2" end="2"/>
                                            </p:txEl>
                                          </p:spTgt>
                                        </p:tgtEl>
                                        <p:attrNameLst>
                                          <p:attrName>ppt_y</p:attrName>
                                        </p:attrNameLst>
                                      </p:cBhvr>
                                      <p:tavLst>
                                        <p:tav tm="0">
                                          <p:val>
                                            <p:strVal val="#ppt_y"/>
                                          </p:val>
                                        </p:tav>
                                        <p:tav tm="100000">
                                          <p:val>
                                            <p:strVal val="#ppt_y"/>
                                          </p:val>
                                        </p:tav>
                                      </p:tavLst>
                                    </p:anim>
                                  </p:childTnLst>
                                  <p:subTnLst>
                                    <p:animClr>
                                      <p:cBhvr override="childStyle">
                                        <p:cTn dur="1" fill="hold" display="0" masterRel="nextClick" afterEffect="1"/>
                                        <p:tgtEl>
                                          <p:spTgt spid="13315">
                                            <p:txEl>
                                              <p:pRg st="2" end="2"/>
                                            </p:txEl>
                                          </p:spTgt>
                                        </p:tgtEl>
                                        <p:attrNameLst>
                                          <p:attrName>ppt_c</p:attrName>
                                        </p:attrNameLst>
                                      </p:cBhvr>
                                      <p:to>
                                        <a:srgbClr val="666699"/>
                                      </p:to>
                                    </p:animClr>
                                  </p:subTnLst>
                                </p:cTn>
                              </p:par>
                            </p:childTnLst>
                          </p:cTn>
                        </p:par>
                        <p:par>
                          <p:cTn id="22" fill="hold">
                            <p:stCondLst>
                              <p:cond delay="1500"/>
                            </p:stCondLst>
                            <p:childTnLst>
                              <p:par>
                                <p:cTn id="23" presetID="2" presetClass="entr" presetSubtype="8" fill="hold" grpId="0" nodeType="afterEffect">
                                  <p:stCondLst>
                                    <p:cond delay="0"/>
                                  </p:stCondLst>
                                  <p:childTnLst>
                                    <p:set>
                                      <p:cBhvr>
                                        <p:cTn id="24" dur="1" fill="hold">
                                          <p:stCondLst>
                                            <p:cond delay="0"/>
                                          </p:stCondLst>
                                        </p:cTn>
                                        <p:tgtEl>
                                          <p:spTgt spid="13315">
                                            <p:txEl>
                                              <p:pRg st="3" end="3"/>
                                            </p:txEl>
                                          </p:spTgt>
                                        </p:tgtEl>
                                        <p:attrNameLst>
                                          <p:attrName>style.visibility</p:attrName>
                                        </p:attrNameLst>
                                      </p:cBhvr>
                                      <p:to>
                                        <p:strVal val="visible"/>
                                      </p:to>
                                    </p:set>
                                    <p:anim calcmode="lin" valueType="num">
                                      <p:cBhvr additive="base">
                                        <p:cTn id="25" dur="500" fill="hold"/>
                                        <p:tgtEl>
                                          <p:spTgt spid="13315">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13315">
                                            <p:txEl>
                                              <p:pRg st="3" end="3"/>
                                            </p:txEl>
                                          </p:spTgt>
                                        </p:tgtEl>
                                        <p:attrNameLst>
                                          <p:attrName>ppt_y</p:attrName>
                                        </p:attrNameLst>
                                      </p:cBhvr>
                                      <p:tavLst>
                                        <p:tav tm="0">
                                          <p:val>
                                            <p:strVal val="#ppt_y"/>
                                          </p:val>
                                        </p:tav>
                                        <p:tav tm="100000">
                                          <p:val>
                                            <p:strVal val="#ppt_y"/>
                                          </p:val>
                                        </p:tav>
                                      </p:tavLst>
                                    </p:anim>
                                  </p:childTnLst>
                                  <p:subTnLst>
                                    <p:animClr>
                                      <p:cBhvr override="childStyle">
                                        <p:cTn dur="1" fill="hold" display="0" masterRel="nextClick" afterEffect="1"/>
                                        <p:tgtEl>
                                          <p:spTgt spid="13315">
                                            <p:txEl>
                                              <p:pRg st="3" end="3"/>
                                            </p:txEl>
                                          </p:spTgt>
                                        </p:tgtEl>
                                        <p:attrNameLst>
                                          <p:attrName>ppt_c</p:attrName>
                                        </p:attrNameLst>
                                      </p:cBhvr>
                                      <p:to>
                                        <a:srgbClr val="666699"/>
                                      </p:to>
                                    </p:animClr>
                                  </p:subTnLst>
                                </p:cTn>
                              </p:par>
                            </p:childTnLst>
                          </p:cTn>
                        </p:par>
                        <p:par>
                          <p:cTn id="27" fill="hold">
                            <p:stCondLst>
                              <p:cond delay="2000"/>
                            </p:stCondLst>
                            <p:childTnLst>
                              <p:par>
                                <p:cTn id="28" presetID="2" presetClass="entr" presetSubtype="8" fill="hold" grpId="0" nodeType="afterEffect">
                                  <p:stCondLst>
                                    <p:cond delay="0"/>
                                  </p:stCondLst>
                                  <p:childTnLst>
                                    <p:set>
                                      <p:cBhvr>
                                        <p:cTn id="29" dur="1" fill="hold">
                                          <p:stCondLst>
                                            <p:cond delay="0"/>
                                          </p:stCondLst>
                                        </p:cTn>
                                        <p:tgtEl>
                                          <p:spTgt spid="13315">
                                            <p:txEl>
                                              <p:pRg st="4" end="4"/>
                                            </p:txEl>
                                          </p:spTgt>
                                        </p:tgtEl>
                                        <p:attrNameLst>
                                          <p:attrName>style.visibility</p:attrName>
                                        </p:attrNameLst>
                                      </p:cBhvr>
                                      <p:to>
                                        <p:strVal val="visible"/>
                                      </p:to>
                                    </p:set>
                                    <p:anim calcmode="lin" valueType="num">
                                      <p:cBhvr additive="base">
                                        <p:cTn id="30" dur="500" fill="hold"/>
                                        <p:tgtEl>
                                          <p:spTgt spid="13315">
                                            <p:txEl>
                                              <p:pRg st="4" end="4"/>
                                            </p:txEl>
                                          </p:spTgt>
                                        </p:tgtEl>
                                        <p:attrNameLst>
                                          <p:attrName>ppt_x</p:attrName>
                                        </p:attrNameLst>
                                      </p:cBhvr>
                                      <p:tavLst>
                                        <p:tav tm="0">
                                          <p:val>
                                            <p:strVal val="0-#ppt_w/2"/>
                                          </p:val>
                                        </p:tav>
                                        <p:tav tm="100000">
                                          <p:val>
                                            <p:strVal val="#ppt_x"/>
                                          </p:val>
                                        </p:tav>
                                      </p:tavLst>
                                    </p:anim>
                                    <p:anim calcmode="lin" valueType="num">
                                      <p:cBhvr additive="base">
                                        <p:cTn id="31" dur="500" fill="hold"/>
                                        <p:tgtEl>
                                          <p:spTgt spid="13315">
                                            <p:txEl>
                                              <p:pRg st="4" end="4"/>
                                            </p:txEl>
                                          </p:spTgt>
                                        </p:tgtEl>
                                        <p:attrNameLst>
                                          <p:attrName>ppt_y</p:attrName>
                                        </p:attrNameLst>
                                      </p:cBhvr>
                                      <p:tavLst>
                                        <p:tav tm="0">
                                          <p:val>
                                            <p:strVal val="#ppt_y"/>
                                          </p:val>
                                        </p:tav>
                                        <p:tav tm="100000">
                                          <p:val>
                                            <p:strVal val="#ppt_y"/>
                                          </p:val>
                                        </p:tav>
                                      </p:tavLst>
                                    </p:anim>
                                  </p:childTnLst>
                                  <p:subTnLst>
                                    <p:animClr>
                                      <p:cBhvr override="childStyle">
                                        <p:cTn dur="1" fill="hold" display="0" masterRel="nextClick" afterEffect="1"/>
                                        <p:tgtEl>
                                          <p:spTgt spid="13315">
                                            <p:txEl>
                                              <p:pRg st="4" end="4"/>
                                            </p:txEl>
                                          </p:spTgt>
                                        </p:tgtEl>
                                        <p:attrNameLst>
                                          <p:attrName>ppt_c</p:attrName>
                                        </p:attrNameLst>
                                      </p:cBhvr>
                                      <p:to>
                                        <a:srgbClr val="666699"/>
                                      </p:to>
                                    </p:animClr>
                                  </p:subTnLst>
                                </p:cTn>
                              </p:par>
                            </p:childTnLst>
                          </p:cTn>
                        </p:par>
                        <p:par>
                          <p:cTn id="32" fill="hold">
                            <p:stCondLst>
                              <p:cond delay="2500"/>
                            </p:stCondLst>
                            <p:childTnLst>
                              <p:par>
                                <p:cTn id="33" presetID="2" presetClass="entr" presetSubtype="8" fill="hold" grpId="0" nodeType="afterEffect">
                                  <p:stCondLst>
                                    <p:cond delay="0"/>
                                  </p:stCondLst>
                                  <p:childTnLst>
                                    <p:set>
                                      <p:cBhvr>
                                        <p:cTn id="34" dur="1" fill="hold">
                                          <p:stCondLst>
                                            <p:cond delay="0"/>
                                          </p:stCondLst>
                                        </p:cTn>
                                        <p:tgtEl>
                                          <p:spTgt spid="13315">
                                            <p:txEl>
                                              <p:pRg st="5" end="5"/>
                                            </p:txEl>
                                          </p:spTgt>
                                        </p:tgtEl>
                                        <p:attrNameLst>
                                          <p:attrName>style.visibility</p:attrName>
                                        </p:attrNameLst>
                                      </p:cBhvr>
                                      <p:to>
                                        <p:strVal val="visible"/>
                                      </p:to>
                                    </p:set>
                                    <p:anim calcmode="lin" valueType="num">
                                      <p:cBhvr additive="base">
                                        <p:cTn id="35" dur="500" fill="hold"/>
                                        <p:tgtEl>
                                          <p:spTgt spid="13315">
                                            <p:txEl>
                                              <p:pRg st="5" end="5"/>
                                            </p:txEl>
                                          </p:spTgt>
                                        </p:tgtEl>
                                        <p:attrNameLst>
                                          <p:attrName>ppt_x</p:attrName>
                                        </p:attrNameLst>
                                      </p:cBhvr>
                                      <p:tavLst>
                                        <p:tav tm="0">
                                          <p:val>
                                            <p:strVal val="0-#ppt_w/2"/>
                                          </p:val>
                                        </p:tav>
                                        <p:tav tm="100000">
                                          <p:val>
                                            <p:strVal val="#ppt_x"/>
                                          </p:val>
                                        </p:tav>
                                      </p:tavLst>
                                    </p:anim>
                                    <p:anim calcmode="lin" valueType="num">
                                      <p:cBhvr additive="base">
                                        <p:cTn id="36" dur="500" fill="hold"/>
                                        <p:tgtEl>
                                          <p:spTgt spid="13315">
                                            <p:txEl>
                                              <p:pRg st="5" end="5"/>
                                            </p:txEl>
                                          </p:spTgt>
                                        </p:tgtEl>
                                        <p:attrNameLst>
                                          <p:attrName>ppt_y</p:attrName>
                                        </p:attrNameLst>
                                      </p:cBhvr>
                                      <p:tavLst>
                                        <p:tav tm="0">
                                          <p:val>
                                            <p:strVal val="#ppt_y"/>
                                          </p:val>
                                        </p:tav>
                                        <p:tav tm="100000">
                                          <p:val>
                                            <p:strVal val="#ppt_y"/>
                                          </p:val>
                                        </p:tav>
                                      </p:tavLst>
                                    </p:anim>
                                  </p:childTnLst>
                                  <p:subTnLst>
                                    <p:animClr>
                                      <p:cBhvr override="childStyle">
                                        <p:cTn dur="1" fill="hold" display="0" masterRel="nextClick" afterEffect="1"/>
                                        <p:tgtEl>
                                          <p:spTgt spid="13315">
                                            <p:txEl>
                                              <p:pRg st="5" end="5"/>
                                            </p:txEl>
                                          </p:spTgt>
                                        </p:tgtEl>
                                        <p:attrNameLst>
                                          <p:attrName>ppt_c</p:attrName>
                                        </p:attrNameLst>
                                      </p:cBhvr>
                                      <p:to>
                                        <a:srgbClr val="666699"/>
                                      </p:to>
                                    </p:animClr>
                                  </p:sub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37" fill="hold" display="0">
                  <p:stCondLst>
                    <p:cond delay="indefinite"/>
                  </p:stCondLst>
                  <p:endCondLst>
                    <p:cond evt="onPrev" delay="0">
                      <p:tgtEl>
                        <p:sldTgt/>
                      </p:tgtEl>
                    </p:cond>
                    <p:cond evt="onStopAudio" delay="0">
                      <p:tgtEl>
                        <p:sldTgt/>
                      </p:tgtEl>
                    </p:cond>
                  </p:endCondLst>
                </p:cTn>
                <p:tgtEl>
                  <p:spTgt spid="3"/>
                </p:tgtEl>
              </p:cMediaNode>
            </p:audio>
          </p:childTnLst>
        </p:cTn>
      </p:par>
    </p:tnLst>
    <p:bldLst>
      <p:bldP spid="13315" grpId="0" uiExpand="1" build="p" bldLvl="2"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ctrTitle"/>
          </p:nvPr>
        </p:nvSpPr>
        <p:spPr>
          <a:xfrm>
            <a:off x="2971800" y="2286000"/>
            <a:ext cx="5791200" cy="1143000"/>
          </a:xfrm>
          <a:solidFill>
            <a:schemeClr val="accent2"/>
          </a:solidFill>
        </p:spPr>
        <p:txBody>
          <a:bodyPr/>
          <a:lstStyle/>
          <a:p>
            <a:r>
              <a:rPr lang="en-US" sz="4800" dirty="0">
                <a:solidFill>
                  <a:srgbClr val="CCCCFF"/>
                </a:solidFill>
                <a:effectLst>
                  <a:outerShdw blurRad="38100" dist="38100" dir="2700000" algn="tl">
                    <a:srgbClr val="C0C0C0"/>
                  </a:outerShdw>
                </a:effectLst>
                <a:latin typeface="Tempus Sans ITC" pitchFamily="82" charset="0"/>
              </a:rPr>
              <a:t>The Journey Out</a:t>
            </a:r>
          </a:p>
        </p:txBody>
      </p:sp>
      <p:sp>
        <p:nvSpPr>
          <p:cNvPr id="7171" name="Rectangle 3"/>
          <p:cNvSpPr>
            <a:spLocks noGrp="1" noChangeArrowheads="1"/>
          </p:cNvSpPr>
          <p:nvPr>
            <p:ph type="subTitle" idx="1"/>
          </p:nvPr>
        </p:nvSpPr>
        <p:spPr>
          <a:xfrm>
            <a:off x="3124200" y="3352800"/>
            <a:ext cx="5562600" cy="1752600"/>
          </a:xfrm>
          <a:solidFill>
            <a:schemeClr val="accent2"/>
          </a:solidFill>
        </p:spPr>
        <p:txBody>
          <a:bodyPr/>
          <a:lstStyle/>
          <a:p>
            <a:r>
              <a:rPr lang="en-US" dirty="0">
                <a:solidFill>
                  <a:schemeClr val="bg1"/>
                </a:solidFill>
                <a:latin typeface="Tahoma" pitchFamily="34" charset="0"/>
              </a:rPr>
              <a:t>What Does Work</a:t>
            </a:r>
          </a:p>
        </p:txBody>
      </p:sp>
      <p:pic>
        <p:nvPicPr>
          <p:cNvPr id="4" name="~PP2980.WAV">
            <a:hlinkClick r:id="" action="ppaction://media"/>
          </p:cNvPr>
          <p:cNvPicPr>
            <a:picLocks noRot="1" noChangeAspect="1"/>
          </p:cNvPicPr>
          <p:nvPr>
            <a:wavAudioFile r:embed="rId1" name="~PP2980.WAV"/>
          </p:nvPr>
        </p:nvPicPr>
        <p:blipFill>
          <a:blip r:embed="rId4" cstate="print"/>
          <a:stretch>
            <a:fillRect/>
          </a:stretch>
        </p:blipFill>
        <p:spPr>
          <a:xfrm>
            <a:off x="8696325" y="6410325"/>
            <a:ext cx="304800" cy="304800"/>
          </a:xfrm>
          <a:prstGeom prst="rect">
            <a:avLst/>
          </a:prstGeom>
        </p:spPr>
      </p:pic>
    </p:spTree>
  </p:cSld>
  <p:clrMapOvr>
    <a:masterClrMapping/>
  </p:clrMapOvr>
  <p:transition spd="med" advTm="805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3554" name="Rectangle 1026"/>
          <p:cNvSpPr>
            <a:spLocks noGrp="1" noChangeArrowheads="1"/>
          </p:cNvSpPr>
          <p:nvPr>
            <p:ph type="title"/>
          </p:nvPr>
        </p:nvSpPr>
        <p:spPr>
          <a:xfrm>
            <a:off x="2667000" y="228600"/>
            <a:ext cx="6172200" cy="1143000"/>
          </a:xfrm>
        </p:spPr>
        <p:txBody>
          <a:bodyPr/>
          <a:lstStyle/>
          <a:p>
            <a:r>
              <a:rPr lang="en-US" sz="4800" b="1" dirty="0">
                <a:solidFill>
                  <a:schemeClr val="tx1"/>
                </a:solidFill>
                <a:latin typeface="Tempus Sans ITC" pitchFamily="82" charset="0"/>
              </a:rPr>
              <a:t>1. The New Birth</a:t>
            </a:r>
          </a:p>
        </p:txBody>
      </p:sp>
      <p:sp>
        <p:nvSpPr>
          <p:cNvPr id="23555" name="Rectangle 1027"/>
          <p:cNvSpPr>
            <a:spLocks noGrp="1" noChangeArrowheads="1"/>
          </p:cNvSpPr>
          <p:nvPr>
            <p:ph type="body" idx="1"/>
          </p:nvPr>
        </p:nvSpPr>
        <p:spPr>
          <a:xfrm>
            <a:off x="2667000" y="1752600"/>
            <a:ext cx="6172200" cy="4343400"/>
          </a:xfrm>
        </p:spPr>
        <p:txBody>
          <a:bodyPr/>
          <a:lstStyle/>
          <a:p>
            <a:r>
              <a:rPr lang="en-US" sz="2400" dirty="0">
                <a:solidFill>
                  <a:schemeClr val="tx1"/>
                </a:solidFill>
                <a:latin typeface="Tahoma" pitchFamily="34" charset="0"/>
              </a:rPr>
              <a:t>1</a:t>
            </a:r>
            <a:r>
              <a:rPr lang="en-US" sz="2400" baseline="30000" dirty="0">
                <a:solidFill>
                  <a:schemeClr val="tx1"/>
                </a:solidFill>
                <a:latin typeface="Tahoma" pitchFamily="34" charset="0"/>
              </a:rPr>
              <a:t>st</a:t>
            </a:r>
            <a:r>
              <a:rPr lang="en-US" sz="2400" dirty="0">
                <a:solidFill>
                  <a:schemeClr val="tx1"/>
                </a:solidFill>
                <a:latin typeface="Tahoma" pitchFamily="34" charset="0"/>
              </a:rPr>
              <a:t> John 5:4-5  “Whatever has been born of God conquers the world. This is the victory that has conquered the world: our faith.  And who is the one who conquers the world but the one who believes that Jesus is the Son of God?”</a:t>
            </a:r>
          </a:p>
          <a:p>
            <a:r>
              <a:rPr lang="en-US" sz="2400" dirty="0">
                <a:solidFill>
                  <a:schemeClr val="tx1"/>
                </a:solidFill>
                <a:latin typeface="Tahoma" pitchFamily="34" charset="0"/>
              </a:rPr>
              <a:t>Billy Sunday, used to make fun of the term “worldly Christian”:                             “Why to talk about a worldly Christian makes about as much sense as talking about a heavenly Devil.”</a:t>
            </a:r>
          </a:p>
          <a:p>
            <a:endParaRPr lang="en-US" sz="2400" dirty="0">
              <a:solidFill>
                <a:schemeClr val="tx1"/>
              </a:solidFill>
              <a:latin typeface="Tahoma" pitchFamily="34" charset="0"/>
            </a:endParaRPr>
          </a:p>
        </p:txBody>
      </p:sp>
      <p:pic>
        <p:nvPicPr>
          <p:cNvPr id="4" name="~PP2478.WAV">
            <a:hlinkClick r:id="" action="ppaction://media"/>
          </p:cNvPr>
          <p:cNvPicPr>
            <a:picLocks noRot="1" noChangeAspect="1"/>
          </p:cNvPicPr>
          <p:nvPr>
            <a:wavAudioFile r:embed="rId2" name="~PP2478.WAV"/>
          </p:nvPr>
        </p:nvPicPr>
        <p:blipFill>
          <a:blip r:embed="rId5" cstate="print"/>
          <a:stretch>
            <a:fillRect/>
          </a:stretch>
        </p:blipFill>
        <p:spPr>
          <a:xfrm>
            <a:off x="8696325" y="6410325"/>
            <a:ext cx="304800" cy="304800"/>
          </a:xfrm>
          <a:prstGeom prst="rect">
            <a:avLst/>
          </a:prstGeom>
        </p:spPr>
      </p:pic>
    </p:spTree>
    <p:custDataLst>
      <p:tags r:id="rId1"/>
    </p:custDataLst>
  </p:cSld>
  <p:clrMapOvr>
    <a:masterClrMapping/>
  </p:clrMapOvr>
  <p:transition spd="med" advTm="10997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22" presetClass="entr" presetSubtype="8" fill="hold" grpId="0" nodeType="afterEffect">
                                  <p:stCondLst>
                                    <p:cond delay="0"/>
                                  </p:stCondLst>
                                  <p:childTnLst>
                                    <p:set>
                                      <p:cBhvr>
                                        <p:cTn id="9" dur="1" fill="hold">
                                          <p:stCondLst>
                                            <p:cond delay="0"/>
                                          </p:stCondLst>
                                        </p:cTn>
                                        <p:tgtEl>
                                          <p:spTgt spid="23555">
                                            <p:txEl>
                                              <p:pRg st="0" end="0"/>
                                            </p:txEl>
                                          </p:spTgt>
                                        </p:tgtEl>
                                        <p:attrNameLst>
                                          <p:attrName>style.visibility</p:attrName>
                                        </p:attrNameLst>
                                      </p:cBhvr>
                                      <p:to>
                                        <p:strVal val="visible"/>
                                      </p:to>
                                    </p:set>
                                    <p:animEffect transition="in" filter="wipe(left)">
                                      <p:cBhvr>
                                        <p:cTn id="10" dur="500"/>
                                        <p:tgtEl>
                                          <p:spTgt spid="23555">
                                            <p:txEl>
                                              <p:pRg st="0" end="0"/>
                                            </p:txEl>
                                          </p:spTgt>
                                        </p:tgtEl>
                                      </p:cBhvr>
                                    </p:animEffect>
                                  </p:childTnLst>
                                  <p:subTnLst>
                                    <p:animClr>
                                      <p:cBhvr override="childStyle">
                                        <p:cTn dur="1" fill="hold" display="0" masterRel="nextClick" afterEffect="1"/>
                                        <p:tgtEl>
                                          <p:spTgt spid="23555">
                                            <p:txEl>
                                              <p:pRg st="0" end="0"/>
                                            </p:txEl>
                                          </p:spTgt>
                                        </p:tgtEl>
                                        <p:attrNameLst>
                                          <p:attrName>ppt_c</p:attrName>
                                        </p:attrNameLst>
                                      </p:cBhvr>
                                      <p:to>
                                        <a:srgbClr val="666699"/>
                                      </p:to>
                                    </p:animClr>
                                  </p:sub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3555">
                                            <p:txEl>
                                              <p:pRg st="1" end="1"/>
                                            </p:txEl>
                                          </p:spTgt>
                                        </p:tgtEl>
                                        <p:attrNameLst>
                                          <p:attrName>style.visibility</p:attrName>
                                        </p:attrNameLst>
                                      </p:cBhvr>
                                      <p:to>
                                        <p:strVal val="visible"/>
                                      </p:to>
                                    </p:set>
                                    <p:animEffect transition="in" filter="wipe(left)">
                                      <p:cBhvr>
                                        <p:cTn id="14" dur="500"/>
                                        <p:tgtEl>
                                          <p:spTgt spid="23555">
                                            <p:txEl>
                                              <p:pRg st="1" end="1"/>
                                            </p:txEl>
                                          </p:spTgt>
                                        </p:tgtEl>
                                      </p:cBhvr>
                                    </p:animEffect>
                                  </p:childTnLst>
                                  <p:subTnLst>
                                    <p:animClr>
                                      <p:cBhvr override="childStyle">
                                        <p:cTn dur="1" fill="hold" display="0" masterRel="nextClick" afterEffect="1"/>
                                        <p:tgtEl>
                                          <p:spTgt spid="23555">
                                            <p:txEl>
                                              <p:pRg st="1" end="1"/>
                                            </p:txEl>
                                          </p:spTgt>
                                        </p:tgtEl>
                                        <p:attrNameLst>
                                          <p:attrName>ppt_c</p:attrName>
                                        </p:attrNameLst>
                                      </p:cBhvr>
                                      <p:to>
                                        <a:srgbClr val="666699"/>
                                      </p:to>
                                    </p:animClr>
                                  </p:sub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5" fill="hold" display="0">
                  <p:stCondLst>
                    <p:cond delay="indefinite"/>
                  </p:stCondLst>
                  <p:endCondLst>
                    <p:cond evt="onPrev" delay="0">
                      <p:tgtEl>
                        <p:sldTgt/>
                      </p:tgtEl>
                    </p:cond>
                    <p:cond evt="onStopAudio" delay="0">
                      <p:tgtEl>
                        <p:sldTgt/>
                      </p:tgtEl>
                    </p:cond>
                  </p:endCondLst>
                </p:cTn>
                <p:tgtEl>
                  <p:spTgt spid="4"/>
                </p:tgtEl>
              </p:cMediaNode>
            </p:audio>
          </p:childTnLst>
        </p:cTn>
      </p:par>
    </p:tnLst>
    <p:bldLst>
      <p:bldP spid="23555" grpId="0" build="p"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2532" name="AutoShape 1028"/>
          <p:cNvSpPr>
            <a:spLocks noChangeArrowheads="1"/>
          </p:cNvSpPr>
          <p:nvPr/>
        </p:nvSpPr>
        <p:spPr bwMode="auto">
          <a:xfrm>
            <a:off x="3048000" y="4267200"/>
            <a:ext cx="5638800" cy="1066800"/>
          </a:xfrm>
          <a:prstGeom prst="wedgeRoundRectCallout">
            <a:avLst>
              <a:gd name="adj1" fmla="val -33870"/>
              <a:gd name="adj2" fmla="val -185120"/>
              <a:gd name="adj3" fmla="val 16667"/>
            </a:avLst>
          </a:prstGeom>
          <a:solidFill>
            <a:srgbClr val="9999FF">
              <a:alpha val="50000"/>
            </a:srgbClr>
          </a:solidFill>
          <a:ln w="9525">
            <a:solidFill>
              <a:schemeClr val="tx1"/>
            </a:solidFill>
            <a:miter lim="800000"/>
            <a:headEnd/>
            <a:tailEnd/>
          </a:ln>
          <a:effectLst/>
        </p:spPr>
        <p:txBody>
          <a:bodyPr anchor="ctr"/>
          <a:lstStyle/>
          <a:p>
            <a:pPr algn="ctr"/>
            <a:r>
              <a:rPr lang="en-US" sz="1800" b="1">
                <a:solidFill>
                  <a:srgbClr val="FFFF99"/>
                </a:solidFill>
                <a:latin typeface="Verdana" pitchFamily="34" charset="0"/>
              </a:rPr>
              <a:t>Literally, "disciplining us." Grace exercises corrective discipline to train us to deny worldly lusts.</a:t>
            </a:r>
          </a:p>
        </p:txBody>
      </p:sp>
      <p:sp>
        <p:nvSpPr>
          <p:cNvPr id="22530" name="Rectangle 1026"/>
          <p:cNvSpPr>
            <a:spLocks noGrp="1" noChangeArrowheads="1"/>
          </p:cNvSpPr>
          <p:nvPr>
            <p:ph type="title"/>
          </p:nvPr>
        </p:nvSpPr>
        <p:spPr>
          <a:xfrm>
            <a:off x="2514600" y="228600"/>
            <a:ext cx="6400800" cy="1143000"/>
          </a:xfrm>
        </p:spPr>
        <p:txBody>
          <a:bodyPr/>
          <a:lstStyle/>
          <a:p>
            <a:r>
              <a:rPr lang="en-US" b="1" dirty="0">
                <a:solidFill>
                  <a:schemeClr val="tx1"/>
                </a:solidFill>
                <a:latin typeface="Tempus Sans ITC" pitchFamily="82" charset="0"/>
              </a:rPr>
              <a:t>2. The Training of Grace</a:t>
            </a:r>
            <a:endParaRPr lang="en-US" sz="3600" b="1" dirty="0">
              <a:solidFill>
                <a:schemeClr val="tx1"/>
              </a:solidFill>
              <a:latin typeface="Tempus Sans ITC" pitchFamily="82" charset="0"/>
            </a:endParaRPr>
          </a:p>
        </p:txBody>
      </p:sp>
      <p:sp>
        <p:nvSpPr>
          <p:cNvPr id="22531" name="Rectangle 1027"/>
          <p:cNvSpPr>
            <a:spLocks noGrp="1" noChangeArrowheads="1"/>
          </p:cNvSpPr>
          <p:nvPr>
            <p:ph type="body" idx="1"/>
          </p:nvPr>
        </p:nvSpPr>
        <p:spPr>
          <a:xfrm>
            <a:off x="2667000" y="1752600"/>
            <a:ext cx="6172200" cy="2590800"/>
          </a:xfrm>
        </p:spPr>
        <p:txBody>
          <a:bodyPr/>
          <a:lstStyle/>
          <a:p>
            <a:r>
              <a:rPr lang="en-US" sz="2400" dirty="0">
                <a:solidFill>
                  <a:schemeClr val="tx1"/>
                </a:solidFill>
                <a:latin typeface="Tahoma" pitchFamily="34" charset="0"/>
              </a:rPr>
              <a:t>Titus 2:11-12   “For the grace of God has appeared, with salvation for all people, instructing us to deny godlessness and worldly lusts and to live in a sensible, righteous, and godly way in the present age”</a:t>
            </a:r>
          </a:p>
          <a:p>
            <a:endParaRPr lang="en-US" sz="2400" dirty="0">
              <a:solidFill>
                <a:schemeClr val="tx1"/>
              </a:solidFill>
              <a:latin typeface="Tahoma" pitchFamily="34" charset="0"/>
            </a:endParaRPr>
          </a:p>
        </p:txBody>
      </p:sp>
      <p:pic>
        <p:nvPicPr>
          <p:cNvPr id="5" name="~PP1050.WAV">
            <a:hlinkClick r:id="" action="ppaction://media"/>
          </p:cNvPr>
          <p:cNvPicPr>
            <a:picLocks noRot="1" noChangeAspect="1"/>
          </p:cNvPicPr>
          <p:nvPr>
            <a:wavAudioFile r:embed="rId1" name="~PP1050.WAV"/>
          </p:nvPr>
        </p:nvPicPr>
        <p:blipFill>
          <a:blip r:embed="rId4" cstate="print"/>
          <a:stretch>
            <a:fillRect/>
          </a:stretch>
        </p:blipFill>
        <p:spPr>
          <a:xfrm>
            <a:off x="8696325" y="6410325"/>
            <a:ext cx="304800" cy="304800"/>
          </a:xfrm>
          <a:prstGeom prst="rect">
            <a:avLst/>
          </a:prstGeom>
        </p:spPr>
      </p:pic>
    </p:spTree>
  </p:cSld>
  <p:clrMapOvr>
    <a:masterClrMapping/>
  </p:clrMapOvr>
  <p:transition advTm="6807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par>
                          <p:cTn id="7" fill="hold">
                            <p:stCondLst>
                              <p:cond delay="0"/>
                            </p:stCondLst>
                            <p:childTnLst>
                              <p:par>
                                <p:cTn id="8" presetID="22" presetClass="entr" presetSubtype="8" fill="hold" grpId="0" nodeType="afterEffect">
                                  <p:stCondLst>
                                    <p:cond delay="0"/>
                                  </p:stCondLst>
                                  <p:childTnLst>
                                    <p:set>
                                      <p:cBhvr>
                                        <p:cTn id="9" dur="1" fill="hold">
                                          <p:stCondLst>
                                            <p:cond delay="0"/>
                                          </p:stCondLst>
                                        </p:cTn>
                                        <p:tgtEl>
                                          <p:spTgt spid="22531">
                                            <p:txEl>
                                              <p:pRg st="0" end="0"/>
                                            </p:txEl>
                                          </p:spTgt>
                                        </p:tgtEl>
                                        <p:attrNameLst>
                                          <p:attrName>style.visibility</p:attrName>
                                        </p:attrNameLst>
                                      </p:cBhvr>
                                      <p:to>
                                        <p:strVal val="visible"/>
                                      </p:to>
                                    </p:set>
                                    <p:animEffect transition="in" filter="wipe(left)">
                                      <p:cBhvr>
                                        <p:cTn id="10" dur="500"/>
                                        <p:tgtEl>
                                          <p:spTgt spid="22531">
                                            <p:txEl>
                                              <p:pRg st="0" end="0"/>
                                            </p:txEl>
                                          </p:spTgt>
                                        </p:tgtEl>
                                      </p:cBhvr>
                                    </p:animEffect>
                                  </p:childTnLst>
                                </p:cTn>
                              </p:par>
                            </p:childTnLst>
                          </p:cTn>
                        </p:par>
                        <p:par>
                          <p:cTn id="11" fill="hold">
                            <p:stCondLst>
                              <p:cond delay="500"/>
                            </p:stCondLst>
                            <p:childTnLst>
                              <p:par>
                                <p:cTn id="12" presetID="22" presetClass="entr" presetSubtype="1" fill="hold" grpId="0" nodeType="afterEffect">
                                  <p:stCondLst>
                                    <p:cond delay="0"/>
                                  </p:stCondLst>
                                  <p:childTnLst>
                                    <p:set>
                                      <p:cBhvr>
                                        <p:cTn id="13" dur="1" fill="hold">
                                          <p:stCondLst>
                                            <p:cond delay="0"/>
                                          </p:stCondLst>
                                        </p:cTn>
                                        <p:tgtEl>
                                          <p:spTgt spid="22532"/>
                                        </p:tgtEl>
                                        <p:attrNameLst>
                                          <p:attrName>style.visibility</p:attrName>
                                        </p:attrNameLst>
                                      </p:cBhvr>
                                      <p:to>
                                        <p:strVal val="visible"/>
                                      </p:to>
                                    </p:set>
                                    <p:animEffect transition="in" filter="wipe(up)">
                                      <p:cBhvr>
                                        <p:cTn id="14" dur="500"/>
                                        <p:tgtEl>
                                          <p:spTgt spid="22532"/>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5" fill="hold" display="0">
                  <p:stCondLst>
                    <p:cond delay="indefinite"/>
                  </p:stCondLst>
                  <p:endCondLst>
                    <p:cond evt="onPrev" delay="0">
                      <p:tgtEl>
                        <p:sldTgt/>
                      </p:tgtEl>
                    </p:cond>
                    <p:cond evt="onStopAudio" delay="0">
                      <p:tgtEl>
                        <p:sldTgt/>
                      </p:tgtEl>
                    </p:cond>
                  </p:endCondLst>
                </p:cTn>
                <p:tgtEl>
                  <p:spTgt spid="5"/>
                </p:tgtEl>
              </p:cMediaNode>
            </p:audio>
          </p:childTnLst>
        </p:cTn>
      </p:par>
    </p:tnLst>
    <p:bldLst>
      <p:bldP spid="22532" grpId="0" animBg="1" autoUpdateAnimBg="0"/>
      <p:bldP spid="22531" grpId="0" build="p"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7653" name="AutoShape 5"/>
          <p:cNvSpPr>
            <a:spLocks noChangeArrowheads="1"/>
          </p:cNvSpPr>
          <p:nvPr/>
        </p:nvSpPr>
        <p:spPr bwMode="auto">
          <a:xfrm>
            <a:off x="2819400" y="4876800"/>
            <a:ext cx="6096000" cy="1447800"/>
          </a:xfrm>
          <a:prstGeom prst="wedgeRoundRectCallout">
            <a:avLst>
              <a:gd name="adj1" fmla="val -2579"/>
              <a:gd name="adj2" fmla="val -191009"/>
              <a:gd name="adj3" fmla="val 16667"/>
            </a:avLst>
          </a:prstGeom>
          <a:solidFill>
            <a:srgbClr val="666699"/>
          </a:solidFill>
          <a:ln w="9525">
            <a:solidFill>
              <a:schemeClr val="tx1"/>
            </a:solidFill>
            <a:miter lim="800000"/>
            <a:headEnd/>
            <a:tailEnd/>
          </a:ln>
          <a:effectLst/>
        </p:spPr>
        <p:txBody>
          <a:bodyPr anchor="ctr"/>
          <a:lstStyle/>
          <a:p>
            <a:pPr algn="ctr"/>
            <a:r>
              <a:rPr lang="en-US" sz="2000" b="1">
                <a:solidFill>
                  <a:srgbClr val="FFFF99"/>
                </a:solidFill>
                <a:latin typeface="Verdana" pitchFamily="34" charset="0"/>
              </a:rPr>
              <a:t>“Denying once for all."  We deny "worldly lusts" when we refuse them.</a:t>
            </a:r>
          </a:p>
          <a:p>
            <a:pPr algn="ctr"/>
            <a:r>
              <a:rPr lang="en-US" sz="2000" b="1">
                <a:solidFill>
                  <a:srgbClr val="FFFF99"/>
                </a:solidFill>
                <a:latin typeface="Verdana" pitchFamily="34" charset="0"/>
              </a:rPr>
              <a:t>NIV: “It teaches us to say ‘No’”</a:t>
            </a:r>
          </a:p>
        </p:txBody>
      </p:sp>
      <p:sp>
        <p:nvSpPr>
          <p:cNvPr id="27652" name="Rectangle 4"/>
          <p:cNvSpPr>
            <a:spLocks noGrp="1" noChangeArrowheads="1"/>
          </p:cNvSpPr>
          <p:nvPr>
            <p:ph type="body" idx="1"/>
          </p:nvPr>
        </p:nvSpPr>
        <p:spPr>
          <a:xfrm>
            <a:off x="2667000" y="1752600"/>
            <a:ext cx="6172200" cy="2590800"/>
          </a:xfrm>
        </p:spPr>
        <p:txBody>
          <a:bodyPr/>
          <a:lstStyle/>
          <a:p>
            <a:r>
              <a:rPr lang="en-US" sz="2400" dirty="0">
                <a:solidFill>
                  <a:schemeClr val="tx1"/>
                </a:solidFill>
                <a:latin typeface="Tahoma" pitchFamily="34" charset="0"/>
              </a:rPr>
              <a:t>Titus 2:11-12   “For the grace of God has appeared, with salvation for all people, instructing us to deny godlessness and worldly lusts and to live in a sensible, righteous, and godly way in the present age”</a:t>
            </a:r>
          </a:p>
          <a:p>
            <a:endParaRPr lang="en-US" sz="2400" dirty="0">
              <a:solidFill>
                <a:schemeClr val="tx1"/>
              </a:solidFill>
              <a:latin typeface="Tahoma" pitchFamily="34" charset="0"/>
            </a:endParaRPr>
          </a:p>
        </p:txBody>
      </p:sp>
      <p:pic>
        <p:nvPicPr>
          <p:cNvPr id="4" name="~PP1706.WAV">
            <a:hlinkClick r:id="" action="ppaction://media"/>
          </p:cNvPr>
          <p:cNvPicPr>
            <a:picLocks noRot="1" noChangeAspect="1"/>
          </p:cNvPicPr>
          <p:nvPr>
            <a:wavAudioFile r:embed="rId1" name="~PP1706.WAV"/>
          </p:nvPr>
        </p:nvPicPr>
        <p:blipFill>
          <a:blip r:embed="rId4" cstate="print"/>
          <a:stretch>
            <a:fillRect/>
          </a:stretch>
        </p:blipFill>
        <p:spPr>
          <a:xfrm>
            <a:off x="8696325" y="6410325"/>
            <a:ext cx="304800" cy="304800"/>
          </a:xfrm>
          <a:prstGeom prst="rect">
            <a:avLst/>
          </a:prstGeom>
        </p:spPr>
      </p:pic>
    </p:spTree>
  </p:cSld>
  <p:clrMapOvr>
    <a:masterClrMapping/>
  </p:clrMapOvr>
  <p:transition advTm="2921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22" presetClass="entr" presetSubtype="1" fill="hold" grpId="0" nodeType="afterEffect">
                                  <p:stCondLst>
                                    <p:cond delay="0"/>
                                  </p:stCondLst>
                                  <p:childTnLst>
                                    <p:set>
                                      <p:cBhvr>
                                        <p:cTn id="9" dur="1" fill="hold">
                                          <p:stCondLst>
                                            <p:cond delay="0"/>
                                          </p:stCondLst>
                                        </p:cTn>
                                        <p:tgtEl>
                                          <p:spTgt spid="27653"/>
                                        </p:tgtEl>
                                        <p:attrNameLst>
                                          <p:attrName>style.visibility</p:attrName>
                                        </p:attrNameLst>
                                      </p:cBhvr>
                                      <p:to>
                                        <p:strVal val="visible"/>
                                      </p:to>
                                    </p:set>
                                    <p:animEffect transition="in" filter="wipe(up)">
                                      <p:cBhvr>
                                        <p:cTn id="10" dur="500"/>
                                        <p:tgtEl>
                                          <p:spTgt spid="27653"/>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1" fill="hold" display="0">
                  <p:stCondLst>
                    <p:cond delay="indefinite"/>
                  </p:stCondLst>
                  <p:endCondLst>
                    <p:cond evt="onPrev" delay="0">
                      <p:tgtEl>
                        <p:sldTgt/>
                      </p:tgtEl>
                    </p:cond>
                    <p:cond evt="onStopAudio" delay="0">
                      <p:tgtEl>
                        <p:sldTgt/>
                      </p:tgtEl>
                    </p:cond>
                  </p:endCondLst>
                </p:cTn>
                <p:tgtEl>
                  <p:spTgt spid="4"/>
                </p:tgtEl>
              </p:cMediaNode>
            </p:audio>
          </p:childTnLst>
        </p:cTn>
      </p:par>
    </p:tnLst>
    <p:bldLst>
      <p:bldP spid="27653" grpId="0" animBg="1"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685800" y="381000"/>
            <a:ext cx="7772400" cy="1143000"/>
          </a:xfrm>
          <a:solidFill>
            <a:schemeClr val="accent3"/>
          </a:solidFill>
        </p:spPr>
        <p:txBody>
          <a:bodyPr/>
          <a:lstStyle/>
          <a:p>
            <a:r>
              <a:rPr lang="en-US" sz="4000" dirty="0">
                <a:solidFill>
                  <a:srgbClr val="9999FF"/>
                </a:solidFill>
                <a:latin typeface="Tahoma" pitchFamily="34" charset="0"/>
              </a:rPr>
              <a:t>First John 2:15-17</a:t>
            </a:r>
          </a:p>
        </p:txBody>
      </p:sp>
      <p:sp>
        <p:nvSpPr>
          <p:cNvPr id="3075" name="Text Box 3"/>
          <p:cNvSpPr txBox="1">
            <a:spLocks noChangeArrowheads="1"/>
          </p:cNvSpPr>
          <p:nvPr/>
        </p:nvSpPr>
        <p:spPr bwMode="auto">
          <a:xfrm>
            <a:off x="685800" y="1676400"/>
            <a:ext cx="7772400" cy="3539430"/>
          </a:xfrm>
          <a:prstGeom prst="rect">
            <a:avLst/>
          </a:prstGeom>
          <a:solidFill>
            <a:schemeClr val="accent3"/>
          </a:solidFill>
          <a:ln w="9525">
            <a:noFill/>
            <a:miter lim="800000"/>
            <a:headEnd/>
            <a:tailEnd/>
          </a:ln>
          <a:effectLst/>
        </p:spPr>
        <p:txBody>
          <a:bodyPr>
            <a:spAutoFit/>
          </a:bodyPr>
          <a:lstStyle/>
          <a:p>
            <a:r>
              <a:rPr lang="en-US" sz="2800" baseline="30000" dirty="0" smtClean="0"/>
              <a:t>15 </a:t>
            </a:r>
            <a:r>
              <a:rPr lang="en-US" sz="2800" dirty="0" smtClean="0"/>
              <a:t>Do not love the world nor the things in the world. If anyone loves the world, the love of the Father is not in him. </a:t>
            </a:r>
          </a:p>
          <a:p>
            <a:r>
              <a:rPr lang="en-US" sz="2800" baseline="30000" dirty="0" smtClean="0"/>
              <a:t>16 </a:t>
            </a:r>
            <a:r>
              <a:rPr lang="en-US" sz="2800" dirty="0" smtClean="0"/>
              <a:t>For all that is in the world, the lust of the flesh and the lust of the eyes and the boastful pride of life, is not from the Father, but is from the world. </a:t>
            </a:r>
          </a:p>
          <a:p>
            <a:r>
              <a:rPr lang="en-US" sz="2800" baseline="30000" dirty="0" smtClean="0"/>
              <a:t>17 </a:t>
            </a:r>
            <a:r>
              <a:rPr lang="en-US" sz="2800" dirty="0" smtClean="0"/>
              <a:t>The world is passing away, and </a:t>
            </a:r>
            <a:r>
              <a:rPr lang="en-US" sz="2800" i="1" dirty="0" smtClean="0"/>
              <a:t>also</a:t>
            </a:r>
            <a:r>
              <a:rPr lang="en-US" sz="2800" dirty="0" smtClean="0"/>
              <a:t> its lusts; but the one who does the will of God lives forever.</a:t>
            </a:r>
            <a:endParaRPr lang="en-US" sz="2800" dirty="0"/>
          </a:p>
        </p:txBody>
      </p:sp>
      <p:pic>
        <p:nvPicPr>
          <p:cNvPr id="4" name="~PP2403.WAV">
            <a:hlinkClick r:id="" action="ppaction://media"/>
          </p:cNvPr>
          <p:cNvPicPr>
            <a:picLocks noRot="1" noChangeAspect="1"/>
          </p:cNvPicPr>
          <p:nvPr>
            <a:wavAudioFile r:embed="rId1" name="~PP2403.WAV"/>
          </p:nvPr>
        </p:nvPicPr>
        <p:blipFill>
          <a:blip r:embed="rId4" cstate="print"/>
          <a:stretch>
            <a:fillRect/>
          </a:stretch>
        </p:blipFill>
        <p:spPr>
          <a:xfrm>
            <a:off x="8696325" y="6410325"/>
            <a:ext cx="304800" cy="304800"/>
          </a:xfrm>
          <a:prstGeom prst="rect">
            <a:avLst/>
          </a:prstGeom>
        </p:spPr>
      </p:pic>
    </p:spTree>
  </p:cSld>
  <p:clrMapOvr>
    <a:masterClrMapping/>
  </p:clrMapOvr>
  <p:transition advTm="6797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2667000" y="228600"/>
            <a:ext cx="6172200" cy="1143000"/>
          </a:xfrm>
        </p:spPr>
        <p:txBody>
          <a:bodyPr/>
          <a:lstStyle/>
          <a:p>
            <a:r>
              <a:rPr lang="en-US" sz="4800" b="1" dirty="0">
                <a:solidFill>
                  <a:schemeClr val="tx1"/>
                </a:solidFill>
                <a:latin typeface="Tempus Sans ITC" pitchFamily="82" charset="0"/>
              </a:rPr>
              <a:t>3. A Renewed Mind</a:t>
            </a:r>
          </a:p>
        </p:txBody>
      </p:sp>
      <p:sp>
        <p:nvSpPr>
          <p:cNvPr id="19459" name="Rectangle 3"/>
          <p:cNvSpPr>
            <a:spLocks noGrp="1" noChangeArrowheads="1"/>
          </p:cNvSpPr>
          <p:nvPr>
            <p:ph type="body" idx="1"/>
          </p:nvPr>
        </p:nvSpPr>
        <p:spPr>
          <a:xfrm>
            <a:off x="2667000" y="1752600"/>
            <a:ext cx="6172200" cy="4343400"/>
          </a:xfrm>
        </p:spPr>
        <p:txBody>
          <a:bodyPr/>
          <a:lstStyle/>
          <a:p>
            <a:r>
              <a:rPr lang="en-US" sz="2800" dirty="0">
                <a:solidFill>
                  <a:schemeClr val="tx1"/>
                </a:solidFill>
                <a:latin typeface="Tahoma" pitchFamily="34" charset="0"/>
              </a:rPr>
              <a:t>Romans 12:2, NET:  “Do not be conformed to this present world, but be transformed by the renewing of your mind”</a:t>
            </a:r>
          </a:p>
          <a:p>
            <a:r>
              <a:rPr lang="en-US" sz="2800" dirty="0">
                <a:solidFill>
                  <a:schemeClr val="tx1"/>
                </a:solidFill>
                <a:latin typeface="Tahoma" pitchFamily="34" charset="0"/>
              </a:rPr>
              <a:t>Phillips: “Don't let the world around you squeeze you into its own mould, but let God re-mould your minds from within”</a:t>
            </a:r>
          </a:p>
          <a:p>
            <a:endParaRPr lang="en-US" sz="2800" dirty="0">
              <a:solidFill>
                <a:schemeClr val="tx1"/>
              </a:solidFill>
              <a:latin typeface="Tahoma" pitchFamily="34" charset="0"/>
            </a:endParaRPr>
          </a:p>
        </p:txBody>
      </p:sp>
      <p:pic>
        <p:nvPicPr>
          <p:cNvPr id="4" name="~PP199.WAV">
            <a:hlinkClick r:id="" action="ppaction://media"/>
          </p:cNvPr>
          <p:cNvPicPr>
            <a:picLocks noRot="1" noChangeAspect="1"/>
          </p:cNvPicPr>
          <p:nvPr>
            <a:wavAudioFile r:embed="rId1" name="~PP199.WAV"/>
          </p:nvPr>
        </p:nvPicPr>
        <p:blipFill>
          <a:blip r:embed="rId4" cstate="print"/>
          <a:stretch>
            <a:fillRect/>
          </a:stretch>
        </p:blipFill>
        <p:spPr>
          <a:xfrm>
            <a:off x="8696325" y="6410325"/>
            <a:ext cx="304800" cy="304800"/>
          </a:xfrm>
          <a:prstGeom prst="rect">
            <a:avLst/>
          </a:prstGeom>
        </p:spPr>
      </p:pic>
    </p:spTree>
  </p:cSld>
  <p:clrMapOvr>
    <a:masterClrMapping/>
  </p:clrMapOvr>
  <p:transition advTm="36703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22" presetClass="entr" presetSubtype="8" fill="hold" grpId="0" nodeType="afterEffect">
                                  <p:stCondLst>
                                    <p:cond delay="0"/>
                                  </p:stCondLst>
                                  <p:childTnLst>
                                    <p:set>
                                      <p:cBhvr>
                                        <p:cTn id="9" dur="1" fill="hold">
                                          <p:stCondLst>
                                            <p:cond delay="0"/>
                                          </p:stCondLst>
                                        </p:cTn>
                                        <p:tgtEl>
                                          <p:spTgt spid="19459">
                                            <p:txEl>
                                              <p:pRg st="0" end="0"/>
                                            </p:txEl>
                                          </p:spTgt>
                                        </p:tgtEl>
                                        <p:attrNameLst>
                                          <p:attrName>style.visibility</p:attrName>
                                        </p:attrNameLst>
                                      </p:cBhvr>
                                      <p:to>
                                        <p:strVal val="visible"/>
                                      </p:to>
                                    </p:set>
                                    <p:animEffect transition="in" filter="wipe(left)">
                                      <p:cBhvr>
                                        <p:cTn id="10" dur="500"/>
                                        <p:tgtEl>
                                          <p:spTgt spid="19459">
                                            <p:txEl>
                                              <p:pRg st="0" end="0"/>
                                            </p:txEl>
                                          </p:spTgt>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19459">
                                            <p:txEl>
                                              <p:pRg st="1" end="1"/>
                                            </p:txEl>
                                          </p:spTgt>
                                        </p:tgtEl>
                                        <p:attrNameLst>
                                          <p:attrName>style.visibility</p:attrName>
                                        </p:attrNameLst>
                                      </p:cBhvr>
                                      <p:to>
                                        <p:strVal val="visible"/>
                                      </p:to>
                                    </p:set>
                                    <p:animEffect transition="in" filter="wipe(left)">
                                      <p:cBhvr>
                                        <p:cTn id="14" dur="500"/>
                                        <p:tgtEl>
                                          <p:spTgt spid="1945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5" fill="hold" display="0">
                  <p:stCondLst>
                    <p:cond delay="indefinite"/>
                  </p:stCondLst>
                  <p:endCondLst>
                    <p:cond evt="onPrev" delay="0">
                      <p:tgtEl>
                        <p:sldTgt/>
                      </p:tgtEl>
                    </p:cond>
                    <p:cond evt="onStopAudio" delay="0">
                      <p:tgtEl>
                        <p:sldTgt/>
                      </p:tgtEl>
                    </p:cond>
                  </p:endCondLst>
                </p:cTn>
                <p:tgtEl>
                  <p:spTgt spid="4"/>
                </p:tgtEl>
              </p:cMediaNode>
            </p:audio>
          </p:childTnLst>
        </p:cTn>
      </p:par>
    </p:tnLst>
    <p:bldLst>
      <p:bldP spid="19459" grpId="0" uiExpand="1" build="p"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2667000" y="228600"/>
            <a:ext cx="6172200" cy="1143000"/>
          </a:xfrm>
        </p:spPr>
        <p:txBody>
          <a:bodyPr/>
          <a:lstStyle/>
          <a:p>
            <a:r>
              <a:rPr lang="en-US" sz="4800" b="1" dirty="0">
                <a:solidFill>
                  <a:schemeClr val="tx1"/>
                </a:solidFill>
                <a:latin typeface="Tempus Sans ITC" pitchFamily="82" charset="0"/>
              </a:rPr>
              <a:t>4. Courage</a:t>
            </a:r>
          </a:p>
        </p:txBody>
      </p:sp>
      <p:sp>
        <p:nvSpPr>
          <p:cNvPr id="32771" name="Rectangle 3"/>
          <p:cNvSpPr>
            <a:spLocks noGrp="1" noChangeArrowheads="1"/>
          </p:cNvSpPr>
          <p:nvPr>
            <p:ph type="body" idx="1"/>
          </p:nvPr>
        </p:nvSpPr>
        <p:spPr>
          <a:xfrm>
            <a:off x="2667000" y="1752600"/>
            <a:ext cx="6172200" cy="2362200"/>
          </a:xfrm>
        </p:spPr>
        <p:txBody>
          <a:bodyPr/>
          <a:lstStyle/>
          <a:p>
            <a:r>
              <a:rPr lang="en-US" sz="2800" dirty="0">
                <a:solidFill>
                  <a:schemeClr val="tx1"/>
                </a:solidFill>
                <a:latin typeface="Tahoma" pitchFamily="34" charset="0"/>
              </a:rPr>
              <a:t>John 16:33   “You will have suffering in this world. Be courageous! I have conquered the world.”</a:t>
            </a:r>
          </a:p>
          <a:p>
            <a:endParaRPr lang="en-US" sz="2800" dirty="0">
              <a:solidFill>
                <a:schemeClr val="tx1"/>
              </a:solidFill>
              <a:latin typeface="Tahoma" pitchFamily="34" charset="0"/>
            </a:endParaRPr>
          </a:p>
        </p:txBody>
      </p:sp>
      <p:pic>
        <p:nvPicPr>
          <p:cNvPr id="4" name="~PP1980.WAV">
            <a:hlinkClick r:id="" action="ppaction://media"/>
          </p:cNvPr>
          <p:cNvPicPr>
            <a:picLocks noRot="1" noChangeAspect="1"/>
          </p:cNvPicPr>
          <p:nvPr>
            <a:wavAudioFile r:embed="rId1" name="~PP1980.WAV"/>
          </p:nvPr>
        </p:nvPicPr>
        <p:blipFill>
          <a:blip r:embed="rId4" cstate="print"/>
          <a:stretch>
            <a:fillRect/>
          </a:stretch>
        </p:blipFill>
        <p:spPr>
          <a:xfrm>
            <a:off x="8696325" y="6410325"/>
            <a:ext cx="304800" cy="304800"/>
          </a:xfrm>
          <a:prstGeom prst="rect">
            <a:avLst/>
          </a:prstGeom>
        </p:spPr>
      </p:pic>
    </p:spTree>
  </p:cSld>
  <p:clrMapOvr>
    <a:masterClrMapping/>
  </p:clrMapOvr>
  <p:transition advTm="15319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22" presetClass="entr" presetSubtype="8" fill="hold" grpId="0" nodeType="afterEffect">
                                  <p:stCondLst>
                                    <p:cond delay="0"/>
                                  </p:stCondLst>
                                  <p:childTnLst>
                                    <p:set>
                                      <p:cBhvr>
                                        <p:cTn id="9" dur="1" fill="hold">
                                          <p:stCondLst>
                                            <p:cond delay="0"/>
                                          </p:stCondLst>
                                        </p:cTn>
                                        <p:tgtEl>
                                          <p:spTgt spid="32771">
                                            <p:txEl>
                                              <p:pRg st="0" end="0"/>
                                            </p:txEl>
                                          </p:spTgt>
                                        </p:tgtEl>
                                        <p:attrNameLst>
                                          <p:attrName>style.visibility</p:attrName>
                                        </p:attrNameLst>
                                      </p:cBhvr>
                                      <p:to>
                                        <p:strVal val="visible"/>
                                      </p:to>
                                    </p:set>
                                    <p:animEffect transition="in" filter="wipe(left)">
                                      <p:cBhvr>
                                        <p:cTn id="10" dur="500"/>
                                        <p:tgtEl>
                                          <p:spTgt spid="3277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1" fill="hold" display="0">
                  <p:stCondLst>
                    <p:cond delay="indefinite"/>
                  </p:stCondLst>
                  <p:endCondLst>
                    <p:cond evt="onPrev" delay="0">
                      <p:tgtEl>
                        <p:sldTgt/>
                      </p:tgtEl>
                    </p:cond>
                    <p:cond evt="onStopAudio" delay="0">
                      <p:tgtEl>
                        <p:sldTgt/>
                      </p:tgtEl>
                    </p:cond>
                  </p:endCondLst>
                </p:cTn>
                <p:tgtEl>
                  <p:spTgt spid="4"/>
                </p:tgtEl>
              </p:cMediaNode>
            </p:audio>
          </p:childTnLst>
        </p:cTn>
      </p:par>
    </p:tnLst>
    <p:bldLst>
      <p:bldP spid="32771" grpId="0" build="p"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P1020.WAV">
            <a:hlinkClick r:id="" action="ppaction://media"/>
          </p:cNvPr>
          <p:cNvPicPr>
            <a:picLocks noRot="1" noChangeAspect="1"/>
          </p:cNvPicPr>
          <p:nvPr>
            <a:wavAudioFile r:embed="rId1" name="~PP1020.WAV"/>
          </p:nvPr>
        </p:nvPicPr>
        <p:blipFill>
          <a:blip r:embed="rId4" cstate="print"/>
          <a:stretch>
            <a:fillRect/>
          </a:stretch>
        </p:blipFill>
        <p:spPr>
          <a:xfrm>
            <a:off x="8696325" y="6410325"/>
            <a:ext cx="304800" cy="304800"/>
          </a:xfrm>
          <a:prstGeom prst="rect">
            <a:avLst/>
          </a:prstGeom>
        </p:spPr>
      </p:pic>
    </p:spTree>
  </p:cSld>
  <p:clrMapOvr>
    <a:masterClrMapping/>
  </p:clrMapOvr>
  <p:transition advTm="305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2"/>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P3723.WAV">
            <a:hlinkClick r:id="" action="ppaction://media"/>
          </p:cNvPr>
          <p:cNvPicPr>
            <a:picLocks noRot="1" noChangeAspect="1"/>
          </p:cNvPicPr>
          <p:nvPr>
            <a:wavAudioFile r:embed="rId1" name="~PP3723.WAV"/>
          </p:nvPr>
        </p:nvPicPr>
        <p:blipFill>
          <a:blip r:embed="rId4" cstate="print"/>
          <a:stretch>
            <a:fillRect/>
          </a:stretch>
        </p:blipFill>
        <p:spPr>
          <a:xfrm>
            <a:off x="8696325" y="6410325"/>
            <a:ext cx="304800" cy="304800"/>
          </a:xfrm>
          <a:prstGeom prst="rect">
            <a:avLst/>
          </a:prstGeom>
        </p:spPr>
      </p:pic>
    </p:spTree>
  </p:cSld>
  <p:clrMapOvr>
    <a:masterClrMapping/>
  </p:clrMapOvr>
  <p:transition advTm="2577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2"/>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2590800" y="228600"/>
            <a:ext cx="6400800" cy="1143000"/>
          </a:xfrm>
        </p:spPr>
        <p:txBody>
          <a:bodyPr/>
          <a:lstStyle/>
          <a:p>
            <a:r>
              <a:rPr lang="en-US" sz="4000" b="1" dirty="0" err="1">
                <a:solidFill>
                  <a:schemeClr val="tx1"/>
                </a:solidFill>
                <a:latin typeface="Tempus Sans ITC" pitchFamily="82" charset="0"/>
              </a:rPr>
              <a:t>Whada</a:t>
            </a:r>
            <a:r>
              <a:rPr lang="en-US" sz="4000" b="1" dirty="0">
                <a:solidFill>
                  <a:schemeClr val="tx1"/>
                </a:solidFill>
                <a:latin typeface="Tempus Sans ITC" pitchFamily="82" charset="0"/>
              </a:rPr>
              <a:t>’ </a:t>
            </a:r>
            <a:r>
              <a:rPr lang="en-US" sz="4000" b="1" dirty="0" err="1">
                <a:solidFill>
                  <a:schemeClr val="tx1"/>
                </a:solidFill>
                <a:latin typeface="Tempus Sans ITC" pitchFamily="82" charset="0"/>
              </a:rPr>
              <a:t>ya</a:t>
            </a:r>
            <a:r>
              <a:rPr lang="en-US" sz="4000" b="1" dirty="0">
                <a:solidFill>
                  <a:schemeClr val="tx1"/>
                </a:solidFill>
                <a:latin typeface="Tempus Sans ITC" pitchFamily="82" charset="0"/>
              </a:rPr>
              <a:t> Mean, “Worldly”?</a:t>
            </a:r>
          </a:p>
        </p:txBody>
      </p:sp>
      <p:sp>
        <p:nvSpPr>
          <p:cNvPr id="24579" name="Rectangle 3"/>
          <p:cNvSpPr>
            <a:spLocks noGrp="1" noChangeArrowheads="1"/>
          </p:cNvSpPr>
          <p:nvPr>
            <p:ph type="body" idx="1"/>
          </p:nvPr>
        </p:nvSpPr>
        <p:spPr>
          <a:xfrm>
            <a:off x="2667000" y="1524000"/>
            <a:ext cx="6172200" cy="4572000"/>
          </a:xfrm>
        </p:spPr>
        <p:txBody>
          <a:bodyPr/>
          <a:lstStyle/>
          <a:p>
            <a:pPr marL="609600" indent="-609600"/>
            <a:r>
              <a:rPr lang="en-US" sz="2400" dirty="0">
                <a:solidFill>
                  <a:schemeClr val="tx1"/>
                </a:solidFill>
                <a:latin typeface="Tahoma" pitchFamily="34" charset="0"/>
              </a:rPr>
              <a:t>Sophisticated or worldly-wise:</a:t>
            </a:r>
          </a:p>
          <a:p>
            <a:pPr marL="990600" lvl="1" indent="-533400">
              <a:buFontTx/>
              <a:buChar char="o"/>
            </a:pPr>
            <a:r>
              <a:rPr lang="en-US" sz="2300" dirty="0">
                <a:solidFill>
                  <a:schemeClr val="tx1"/>
                </a:solidFill>
                <a:latin typeface="Tahoma" pitchFamily="34" charset="0"/>
              </a:rPr>
              <a:t>“An experienced and worldly man who had been almost everywhere” (Willa Cather).</a:t>
            </a:r>
          </a:p>
          <a:p>
            <a:pPr marL="609600" indent="-609600"/>
            <a:r>
              <a:rPr lang="en-US" sz="2400" dirty="0">
                <a:solidFill>
                  <a:schemeClr val="tx1"/>
                </a:solidFill>
                <a:latin typeface="Tahoma" pitchFamily="34" charset="0"/>
              </a:rPr>
              <a:t>Polished</a:t>
            </a:r>
          </a:p>
          <a:p>
            <a:pPr marL="609600" indent="-609600"/>
            <a:r>
              <a:rPr lang="en-US" sz="2400" dirty="0">
                <a:solidFill>
                  <a:schemeClr val="tx1"/>
                </a:solidFill>
                <a:latin typeface="Tahoma" pitchFamily="34" charset="0"/>
              </a:rPr>
              <a:t>Knows which fork to use… at a White House state dinner</a:t>
            </a:r>
          </a:p>
          <a:p>
            <a:pPr marL="609600" indent="-609600"/>
            <a:r>
              <a:rPr lang="en-US" sz="2400" dirty="0">
                <a:solidFill>
                  <a:schemeClr val="tx1"/>
                </a:solidFill>
                <a:latin typeface="Tahoma" pitchFamily="34" charset="0"/>
              </a:rPr>
              <a:t>Confident</a:t>
            </a:r>
          </a:p>
          <a:p>
            <a:pPr marL="609600" indent="-609600"/>
            <a:endParaRPr lang="en-US" sz="2400" dirty="0">
              <a:solidFill>
                <a:schemeClr val="tx1"/>
              </a:solidFill>
              <a:latin typeface="Tahoma" pitchFamily="34" charset="0"/>
            </a:endParaRPr>
          </a:p>
        </p:txBody>
      </p:sp>
      <p:pic>
        <p:nvPicPr>
          <p:cNvPr id="4" name="~PP902.WAV">
            <a:hlinkClick r:id="" action="ppaction://media"/>
          </p:cNvPr>
          <p:cNvPicPr>
            <a:picLocks noRot="1" noChangeAspect="1"/>
          </p:cNvPicPr>
          <p:nvPr>
            <a:wavAudioFile r:embed="rId2" name="~PP902.WAV"/>
          </p:nvPr>
        </p:nvPicPr>
        <p:blipFill>
          <a:blip r:embed="rId5" cstate="print"/>
          <a:stretch>
            <a:fillRect/>
          </a:stretch>
        </p:blipFill>
        <p:spPr>
          <a:xfrm>
            <a:off x="8696325" y="6410325"/>
            <a:ext cx="304800" cy="304800"/>
          </a:xfrm>
          <a:prstGeom prst="rect">
            <a:avLst/>
          </a:prstGeom>
        </p:spPr>
      </p:pic>
    </p:spTree>
    <p:custDataLst>
      <p:tags r:id="rId1"/>
    </p:custDataLst>
  </p:cSld>
  <p:clrMapOvr>
    <a:masterClrMapping/>
  </p:clrMapOvr>
  <p:transition advTm="8304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42" presetClass="entr" presetSubtype="0" fill="hold" grpId="0" nodeType="afterEffect">
                                  <p:stCondLst>
                                    <p:cond delay="0"/>
                                  </p:stCondLst>
                                  <p:childTnLst>
                                    <p:set>
                                      <p:cBhvr>
                                        <p:cTn id="9" dur="1" fill="hold">
                                          <p:stCondLst>
                                            <p:cond delay="0"/>
                                          </p:stCondLst>
                                        </p:cTn>
                                        <p:tgtEl>
                                          <p:spTgt spid="24578"/>
                                        </p:tgtEl>
                                        <p:attrNameLst>
                                          <p:attrName>style.visibility</p:attrName>
                                        </p:attrNameLst>
                                      </p:cBhvr>
                                      <p:to>
                                        <p:strVal val="visible"/>
                                      </p:to>
                                    </p:set>
                                    <p:animEffect transition="in" filter="fade">
                                      <p:cBhvr>
                                        <p:cTn id="10" dur="1000"/>
                                        <p:tgtEl>
                                          <p:spTgt spid="24578"/>
                                        </p:tgtEl>
                                      </p:cBhvr>
                                    </p:animEffect>
                                    <p:anim calcmode="lin" valueType="num">
                                      <p:cBhvr>
                                        <p:cTn id="11" dur="1000" fill="hold"/>
                                        <p:tgtEl>
                                          <p:spTgt spid="24578"/>
                                        </p:tgtEl>
                                        <p:attrNameLst>
                                          <p:attrName>ppt_x</p:attrName>
                                        </p:attrNameLst>
                                      </p:cBhvr>
                                      <p:tavLst>
                                        <p:tav tm="0">
                                          <p:val>
                                            <p:strVal val="#ppt_x"/>
                                          </p:val>
                                        </p:tav>
                                        <p:tav tm="100000">
                                          <p:val>
                                            <p:strVal val="#ppt_x"/>
                                          </p:val>
                                        </p:tav>
                                      </p:tavLst>
                                    </p:anim>
                                    <p:anim calcmode="lin" valueType="num">
                                      <p:cBhvr>
                                        <p:cTn id="12" dur="1000" fill="hold"/>
                                        <p:tgtEl>
                                          <p:spTgt spid="24578"/>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24579">
                                            <p:txEl>
                                              <p:pRg st="0" end="0"/>
                                            </p:txEl>
                                          </p:spTgt>
                                        </p:tgtEl>
                                        <p:attrNameLst>
                                          <p:attrName>style.visibility</p:attrName>
                                        </p:attrNameLst>
                                      </p:cBhvr>
                                      <p:to>
                                        <p:strVal val="visible"/>
                                      </p:to>
                                    </p:set>
                                    <p:anim calcmode="lin" valueType="num">
                                      <p:cBhvr additive="base">
                                        <p:cTn id="17" dur="500" fill="hold"/>
                                        <p:tgtEl>
                                          <p:spTgt spid="24579">
                                            <p:txEl>
                                              <p:pRg st="0" end="0"/>
                                            </p:txEl>
                                          </p:spTgt>
                                        </p:tgtEl>
                                        <p:attrNameLst>
                                          <p:attrName>ppt_x</p:attrName>
                                        </p:attrNameLst>
                                      </p:cBhvr>
                                      <p:tavLst>
                                        <p:tav tm="0">
                                          <p:val>
                                            <p:strVal val="0-#ppt_w/2"/>
                                          </p:val>
                                        </p:tav>
                                        <p:tav tm="100000">
                                          <p:val>
                                            <p:strVal val="#ppt_x"/>
                                          </p:val>
                                        </p:tav>
                                      </p:tavLst>
                                    </p:anim>
                                    <p:anim calcmode="lin" valueType="num">
                                      <p:cBhvr additive="base">
                                        <p:cTn id="18" dur="500" fill="hold"/>
                                        <p:tgtEl>
                                          <p:spTgt spid="24579">
                                            <p:txEl>
                                              <p:pRg st="0" end="0"/>
                                            </p:txEl>
                                          </p:spTgt>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24579">
                                            <p:txEl>
                                              <p:pRg st="1" end="1"/>
                                            </p:txEl>
                                          </p:spTgt>
                                        </p:tgtEl>
                                        <p:attrNameLst>
                                          <p:attrName>style.visibility</p:attrName>
                                        </p:attrNameLst>
                                      </p:cBhvr>
                                      <p:to>
                                        <p:strVal val="visible"/>
                                      </p:to>
                                    </p:set>
                                    <p:anim calcmode="lin" valueType="num">
                                      <p:cBhvr additive="base">
                                        <p:cTn id="21" dur="500" fill="hold"/>
                                        <p:tgtEl>
                                          <p:spTgt spid="24579">
                                            <p:txEl>
                                              <p:pRg st="1" end="1"/>
                                            </p:txEl>
                                          </p:spTgt>
                                        </p:tgtEl>
                                        <p:attrNameLst>
                                          <p:attrName>ppt_x</p:attrName>
                                        </p:attrNameLst>
                                      </p:cBhvr>
                                      <p:tavLst>
                                        <p:tav tm="0">
                                          <p:val>
                                            <p:strVal val="0-#ppt_w/2"/>
                                          </p:val>
                                        </p:tav>
                                        <p:tav tm="100000">
                                          <p:val>
                                            <p:strVal val="#ppt_x"/>
                                          </p:val>
                                        </p:tav>
                                      </p:tavLst>
                                    </p:anim>
                                    <p:anim calcmode="lin" valueType="num">
                                      <p:cBhvr additive="base">
                                        <p:cTn id="22" dur="500" fill="hold"/>
                                        <p:tgtEl>
                                          <p:spTgt spid="24579">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8" fill="hold" grpId="0" nodeType="clickEffect">
                                  <p:stCondLst>
                                    <p:cond delay="0"/>
                                  </p:stCondLst>
                                  <p:childTnLst>
                                    <p:set>
                                      <p:cBhvr>
                                        <p:cTn id="26" dur="1" fill="hold">
                                          <p:stCondLst>
                                            <p:cond delay="0"/>
                                          </p:stCondLst>
                                        </p:cTn>
                                        <p:tgtEl>
                                          <p:spTgt spid="24579">
                                            <p:txEl>
                                              <p:pRg st="2" end="2"/>
                                            </p:txEl>
                                          </p:spTgt>
                                        </p:tgtEl>
                                        <p:attrNameLst>
                                          <p:attrName>style.visibility</p:attrName>
                                        </p:attrNameLst>
                                      </p:cBhvr>
                                      <p:to>
                                        <p:strVal val="visible"/>
                                      </p:to>
                                    </p:set>
                                    <p:anim calcmode="lin" valueType="num">
                                      <p:cBhvr additive="base">
                                        <p:cTn id="27" dur="500" fill="hold"/>
                                        <p:tgtEl>
                                          <p:spTgt spid="24579">
                                            <p:txEl>
                                              <p:pRg st="2" end="2"/>
                                            </p:txEl>
                                          </p:spTgt>
                                        </p:tgtEl>
                                        <p:attrNameLst>
                                          <p:attrName>ppt_x</p:attrName>
                                        </p:attrNameLst>
                                      </p:cBhvr>
                                      <p:tavLst>
                                        <p:tav tm="0">
                                          <p:val>
                                            <p:strVal val="0-#ppt_w/2"/>
                                          </p:val>
                                        </p:tav>
                                        <p:tav tm="100000">
                                          <p:val>
                                            <p:strVal val="#ppt_x"/>
                                          </p:val>
                                        </p:tav>
                                      </p:tavLst>
                                    </p:anim>
                                    <p:anim calcmode="lin" valueType="num">
                                      <p:cBhvr additive="base">
                                        <p:cTn id="28" dur="500" fill="hold"/>
                                        <p:tgtEl>
                                          <p:spTgt spid="24579">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8" fill="hold" grpId="0" nodeType="clickEffect">
                                  <p:stCondLst>
                                    <p:cond delay="0"/>
                                  </p:stCondLst>
                                  <p:childTnLst>
                                    <p:set>
                                      <p:cBhvr>
                                        <p:cTn id="32" dur="1" fill="hold">
                                          <p:stCondLst>
                                            <p:cond delay="0"/>
                                          </p:stCondLst>
                                        </p:cTn>
                                        <p:tgtEl>
                                          <p:spTgt spid="24579">
                                            <p:txEl>
                                              <p:pRg st="3" end="3"/>
                                            </p:txEl>
                                          </p:spTgt>
                                        </p:tgtEl>
                                        <p:attrNameLst>
                                          <p:attrName>style.visibility</p:attrName>
                                        </p:attrNameLst>
                                      </p:cBhvr>
                                      <p:to>
                                        <p:strVal val="visible"/>
                                      </p:to>
                                    </p:set>
                                    <p:anim calcmode="lin" valueType="num">
                                      <p:cBhvr additive="base">
                                        <p:cTn id="33" dur="500" fill="hold"/>
                                        <p:tgtEl>
                                          <p:spTgt spid="24579">
                                            <p:txEl>
                                              <p:pRg st="3" end="3"/>
                                            </p:txEl>
                                          </p:spTgt>
                                        </p:tgtEl>
                                        <p:attrNameLst>
                                          <p:attrName>ppt_x</p:attrName>
                                        </p:attrNameLst>
                                      </p:cBhvr>
                                      <p:tavLst>
                                        <p:tav tm="0">
                                          <p:val>
                                            <p:strVal val="0-#ppt_w/2"/>
                                          </p:val>
                                        </p:tav>
                                        <p:tav tm="100000">
                                          <p:val>
                                            <p:strVal val="#ppt_x"/>
                                          </p:val>
                                        </p:tav>
                                      </p:tavLst>
                                    </p:anim>
                                    <p:anim calcmode="lin" valueType="num">
                                      <p:cBhvr additive="base">
                                        <p:cTn id="34" dur="500" fill="hold"/>
                                        <p:tgtEl>
                                          <p:spTgt spid="24579">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8" fill="hold" grpId="0" nodeType="clickEffect">
                                  <p:stCondLst>
                                    <p:cond delay="0"/>
                                  </p:stCondLst>
                                  <p:childTnLst>
                                    <p:set>
                                      <p:cBhvr>
                                        <p:cTn id="38" dur="1" fill="hold">
                                          <p:stCondLst>
                                            <p:cond delay="0"/>
                                          </p:stCondLst>
                                        </p:cTn>
                                        <p:tgtEl>
                                          <p:spTgt spid="24579">
                                            <p:txEl>
                                              <p:pRg st="4" end="4"/>
                                            </p:txEl>
                                          </p:spTgt>
                                        </p:tgtEl>
                                        <p:attrNameLst>
                                          <p:attrName>style.visibility</p:attrName>
                                        </p:attrNameLst>
                                      </p:cBhvr>
                                      <p:to>
                                        <p:strVal val="visible"/>
                                      </p:to>
                                    </p:set>
                                    <p:anim calcmode="lin" valueType="num">
                                      <p:cBhvr additive="base">
                                        <p:cTn id="39" dur="500" fill="hold"/>
                                        <p:tgtEl>
                                          <p:spTgt spid="24579">
                                            <p:txEl>
                                              <p:pRg st="4" end="4"/>
                                            </p:txEl>
                                          </p:spTgt>
                                        </p:tgtEl>
                                        <p:attrNameLst>
                                          <p:attrName>ppt_x</p:attrName>
                                        </p:attrNameLst>
                                      </p:cBhvr>
                                      <p:tavLst>
                                        <p:tav tm="0">
                                          <p:val>
                                            <p:strVal val="0-#ppt_w/2"/>
                                          </p:val>
                                        </p:tav>
                                        <p:tav tm="100000">
                                          <p:val>
                                            <p:strVal val="#ppt_x"/>
                                          </p:val>
                                        </p:tav>
                                      </p:tavLst>
                                    </p:anim>
                                    <p:anim calcmode="lin" valueType="num">
                                      <p:cBhvr additive="base">
                                        <p:cTn id="40" dur="500" fill="hold"/>
                                        <p:tgtEl>
                                          <p:spTgt spid="24579">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41" fill="hold" display="0">
                  <p:stCondLst>
                    <p:cond delay="indefinite"/>
                  </p:stCondLst>
                  <p:endCondLst>
                    <p:cond evt="onPrev" delay="0">
                      <p:tgtEl>
                        <p:sldTgt/>
                      </p:tgtEl>
                    </p:cond>
                    <p:cond evt="onStopAudio" delay="0">
                      <p:tgtEl>
                        <p:sldTgt/>
                      </p:tgtEl>
                    </p:cond>
                  </p:endCondLst>
                </p:cTn>
                <p:tgtEl>
                  <p:spTgt spid="4"/>
                </p:tgtEl>
              </p:cMediaNode>
            </p:audio>
          </p:childTnLst>
        </p:cTn>
      </p:par>
    </p:tnLst>
    <p:bldLst>
      <p:bldP spid="24578" grpId="0" animBg="1"/>
      <p:bldP spid="24579" grpId="0" build="p" autoUpdateAnimBg="0"/>
    </p:bld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2590800" y="228600"/>
            <a:ext cx="6400800" cy="1143000"/>
          </a:xfrm>
        </p:spPr>
        <p:txBody>
          <a:bodyPr/>
          <a:lstStyle/>
          <a:p>
            <a:r>
              <a:rPr lang="en-US" sz="4000" b="1" dirty="0" err="1">
                <a:solidFill>
                  <a:schemeClr val="tx1"/>
                </a:solidFill>
                <a:latin typeface="Tempus Sans ITC" pitchFamily="82" charset="0"/>
              </a:rPr>
              <a:t>Whada</a:t>
            </a:r>
            <a:r>
              <a:rPr lang="en-US" sz="4000" b="1" dirty="0">
                <a:solidFill>
                  <a:schemeClr val="tx1"/>
                </a:solidFill>
                <a:latin typeface="Tempus Sans ITC" pitchFamily="82" charset="0"/>
              </a:rPr>
              <a:t>’ </a:t>
            </a:r>
            <a:r>
              <a:rPr lang="en-US" sz="4000" b="1" dirty="0" err="1">
                <a:solidFill>
                  <a:schemeClr val="tx1"/>
                </a:solidFill>
                <a:latin typeface="Tempus Sans ITC" pitchFamily="82" charset="0"/>
              </a:rPr>
              <a:t>ya</a:t>
            </a:r>
            <a:r>
              <a:rPr lang="en-US" sz="4000" b="1" dirty="0">
                <a:solidFill>
                  <a:schemeClr val="tx1"/>
                </a:solidFill>
                <a:latin typeface="Tempus Sans ITC" pitchFamily="82" charset="0"/>
              </a:rPr>
              <a:t> Mean, “Worldly”?</a:t>
            </a:r>
          </a:p>
        </p:txBody>
      </p:sp>
      <p:sp>
        <p:nvSpPr>
          <p:cNvPr id="6147" name="Rectangle 3"/>
          <p:cNvSpPr>
            <a:spLocks noGrp="1" noChangeArrowheads="1"/>
          </p:cNvSpPr>
          <p:nvPr>
            <p:ph type="body" idx="1"/>
          </p:nvPr>
        </p:nvSpPr>
        <p:spPr>
          <a:xfrm>
            <a:off x="2667000" y="1524000"/>
            <a:ext cx="6172200" cy="4572000"/>
          </a:xfrm>
        </p:spPr>
        <p:txBody>
          <a:bodyPr/>
          <a:lstStyle/>
          <a:p>
            <a:pPr marL="609600" indent="-609600"/>
            <a:r>
              <a:rPr lang="en-US" sz="2500" dirty="0">
                <a:solidFill>
                  <a:schemeClr val="tx1"/>
                </a:solidFill>
                <a:latin typeface="Tahoma" pitchFamily="34" charset="0"/>
              </a:rPr>
              <a:t>Worldliness is drifting with the prevailing secular culture.</a:t>
            </a:r>
          </a:p>
          <a:p>
            <a:pPr marL="609600" indent="-609600"/>
            <a:r>
              <a:rPr lang="en-US" sz="2500" dirty="0">
                <a:solidFill>
                  <a:schemeClr val="tx1"/>
                </a:solidFill>
                <a:latin typeface="Tahoma" pitchFamily="34" charset="0"/>
              </a:rPr>
              <a:t>Worldliness is living without giving thought to eternity.</a:t>
            </a:r>
          </a:p>
          <a:p>
            <a:pPr marL="609600" indent="-609600"/>
            <a:r>
              <a:rPr lang="en-US" sz="2500" dirty="0">
                <a:solidFill>
                  <a:schemeClr val="tx1"/>
                </a:solidFill>
                <a:latin typeface="Tahoma" pitchFamily="34" charset="0"/>
              </a:rPr>
              <a:t>Worldliness is believing the lie that something in this life, on this earth – other than God – can satisfy our innermost being.</a:t>
            </a:r>
          </a:p>
        </p:txBody>
      </p:sp>
      <p:pic>
        <p:nvPicPr>
          <p:cNvPr id="4" name="~PP290.WAV">
            <a:hlinkClick r:id="" action="ppaction://media"/>
          </p:cNvPr>
          <p:cNvPicPr>
            <a:picLocks noRot="1" noChangeAspect="1"/>
          </p:cNvPicPr>
          <p:nvPr>
            <a:wavAudioFile r:embed="rId2" name="~PP290.WAV"/>
          </p:nvPr>
        </p:nvPicPr>
        <p:blipFill>
          <a:blip r:embed="rId5" cstate="print"/>
          <a:stretch>
            <a:fillRect/>
          </a:stretch>
        </p:blipFill>
        <p:spPr>
          <a:xfrm>
            <a:off x="8696325" y="6410325"/>
            <a:ext cx="304800" cy="304800"/>
          </a:xfrm>
          <a:prstGeom prst="rect">
            <a:avLst/>
          </a:prstGeom>
        </p:spPr>
      </p:pic>
    </p:spTree>
    <p:custDataLst>
      <p:tags r:id="rId1"/>
    </p:custDataLst>
  </p:cSld>
  <p:clrMapOvr>
    <a:masterClrMapping/>
  </p:clrMapOvr>
  <p:transition advTm="8119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2" presetClass="entr" presetSubtype="8" fill="hold" grpId="0" nodeType="clickEffect">
                                  <p:stCondLst>
                                    <p:cond delay="0"/>
                                  </p:stCondLst>
                                  <p:childTnLst>
                                    <p:set>
                                      <p:cBhvr>
                                        <p:cTn id="10" dur="1" fill="hold">
                                          <p:stCondLst>
                                            <p:cond delay="0"/>
                                          </p:stCondLst>
                                        </p:cTn>
                                        <p:tgtEl>
                                          <p:spTgt spid="6147">
                                            <p:txEl>
                                              <p:pRg st="0" end="0"/>
                                            </p:txEl>
                                          </p:spTgt>
                                        </p:tgtEl>
                                        <p:attrNameLst>
                                          <p:attrName>style.visibility</p:attrName>
                                        </p:attrNameLst>
                                      </p:cBhvr>
                                      <p:to>
                                        <p:strVal val="visible"/>
                                      </p:to>
                                    </p:set>
                                    <p:anim calcmode="lin" valueType="num">
                                      <p:cBhvr additive="base">
                                        <p:cTn id="11" dur="500" fill="hold"/>
                                        <p:tgtEl>
                                          <p:spTgt spid="6147">
                                            <p:txEl>
                                              <p:pRg st="0" end="0"/>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6147">
                                            <p:txEl>
                                              <p:pRg st="0" end="0"/>
                                            </p:txEl>
                                          </p:spTgt>
                                        </p:tgtEl>
                                        <p:attrNameLst>
                                          <p:attrName>ppt_y</p:attrName>
                                        </p:attrNameLst>
                                      </p:cBhvr>
                                      <p:tavLst>
                                        <p:tav tm="0">
                                          <p:val>
                                            <p:strVal val="#ppt_y"/>
                                          </p:val>
                                        </p:tav>
                                        <p:tav tm="100000">
                                          <p:val>
                                            <p:strVal val="#ppt_y"/>
                                          </p:val>
                                        </p:tav>
                                      </p:tavLst>
                                    </p:anim>
                                  </p:childTnLst>
                                  <p:subTnLst>
                                    <p:animClr>
                                      <p:cBhvr override="childStyle">
                                        <p:cTn dur="1" fill="hold" display="0" masterRel="nextClick" afterEffect="1"/>
                                        <p:tgtEl>
                                          <p:spTgt spid="6147">
                                            <p:txEl>
                                              <p:pRg st="0" end="0"/>
                                            </p:txEl>
                                          </p:spTgt>
                                        </p:tgtEl>
                                        <p:attrNameLst>
                                          <p:attrName>ppt_c</p:attrName>
                                        </p:attrNameLst>
                                      </p:cBhvr>
                                      <p:to>
                                        <a:srgbClr val="CCCCFF"/>
                                      </p:to>
                                    </p:animClr>
                                  </p:subTnLst>
                                </p:cTn>
                              </p:par>
                            </p:childTnLst>
                          </p:cTn>
                        </p:par>
                      </p:childTnLst>
                    </p:cTn>
                  </p:par>
                  <p:par>
                    <p:cTn id="13" fill="hold">
                      <p:stCondLst>
                        <p:cond delay="indefinite"/>
                      </p:stCondLst>
                      <p:childTnLst>
                        <p:par>
                          <p:cTn id="14" fill="hold">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6147">
                                            <p:txEl>
                                              <p:pRg st="1" end="1"/>
                                            </p:txEl>
                                          </p:spTgt>
                                        </p:tgtEl>
                                        <p:attrNameLst>
                                          <p:attrName>style.visibility</p:attrName>
                                        </p:attrNameLst>
                                      </p:cBhvr>
                                      <p:to>
                                        <p:strVal val="visible"/>
                                      </p:to>
                                    </p:set>
                                    <p:anim calcmode="lin" valueType="num">
                                      <p:cBhvr additive="base">
                                        <p:cTn id="17" dur="500" fill="hold"/>
                                        <p:tgtEl>
                                          <p:spTgt spid="6147">
                                            <p:txEl>
                                              <p:pRg st="1" end="1"/>
                                            </p:txEl>
                                          </p:spTgt>
                                        </p:tgtEl>
                                        <p:attrNameLst>
                                          <p:attrName>ppt_x</p:attrName>
                                        </p:attrNameLst>
                                      </p:cBhvr>
                                      <p:tavLst>
                                        <p:tav tm="0">
                                          <p:val>
                                            <p:strVal val="0-#ppt_w/2"/>
                                          </p:val>
                                        </p:tav>
                                        <p:tav tm="100000">
                                          <p:val>
                                            <p:strVal val="#ppt_x"/>
                                          </p:val>
                                        </p:tav>
                                      </p:tavLst>
                                    </p:anim>
                                    <p:anim calcmode="lin" valueType="num">
                                      <p:cBhvr additive="base">
                                        <p:cTn id="18" dur="500" fill="hold"/>
                                        <p:tgtEl>
                                          <p:spTgt spid="6147">
                                            <p:txEl>
                                              <p:pRg st="1" end="1"/>
                                            </p:txEl>
                                          </p:spTgt>
                                        </p:tgtEl>
                                        <p:attrNameLst>
                                          <p:attrName>ppt_y</p:attrName>
                                        </p:attrNameLst>
                                      </p:cBhvr>
                                      <p:tavLst>
                                        <p:tav tm="0">
                                          <p:val>
                                            <p:strVal val="#ppt_y"/>
                                          </p:val>
                                        </p:tav>
                                        <p:tav tm="100000">
                                          <p:val>
                                            <p:strVal val="#ppt_y"/>
                                          </p:val>
                                        </p:tav>
                                      </p:tavLst>
                                    </p:anim>
                                  </p:childTnLst>
                                  <p:subTnLst>
                                    <p:animClr>
                                      <p:cBhvr override="childStyle">
                                        <p:cTn dur="1" fill="hold" display="0" masterRel="nextClick" afterEffect="1"/>
                                        <p:tgtEl>
                                          <p:spTgt spid="6147">
                                            <p:txEl>
                                              <p:pRg st="1" end="1"/>
                                            </p:txEl>
                                          </p:spTgt>
                                        </p:tgtEl>
                                        <p:attrNameLst>
                                          <p:attrName>ppt_c</p:attrName>
                                        </p:attrNameLst>
                                      </p:cBhvr>
                                      <p:to>
                                        <a:srgbClr val="CCCCFF"/>
                                      </p:to>
                                    </p:animClr>
                                  </p:subTnLst>
                                </p:cTn>
                              </p:par>
                            </p:childTnLst>
                          </p:cTn>
                        </p:par>
                      </p:childTnLst>
                    </p:cTn>
                  </p:par>
                  <p:par>
                    <p:cTn id="19" fill="hold">
                      <p:stCondLst>
                        <p:cond delay="indefinite"/>
                      </p:stCondLst>
                      <p:childTnLst>
                        <p:par>
                          <p:cTn id="20" fill="hold">
                            <p:stCondLst>
                              <p:cond delay="0"/>
                            </p:stCondLst>
                            <p:childTnLst>
                              <p:par>
                                <p:cTn id="21" presetID="2" presetClass="entr" presetSubtype="8" fill="hold" grpId="0" nodeType="clickEffect">
                                  <p:stCondLst>
                                    <p:cond delay="0"/>
                                  </p:stCondLst>
                                  <p:childTnLst>
                                    <p:set>
                                      <p:cBhvr>
                                        <p:cTn id="22" dur="1" fill="hold">
                                          <p:stCondLst>
                                            <p:cond delay="0"/>
                                          </p:stCondLst>
                                        </p:cTn>
                                        <p:tgtEl>
                                          <p:spTgt spid="6147">
                                            <p:txEl>
                                              <p:pRg st="2" end="2"/>
                                            </p:txEl>
                                          </p:spTgt>
                                        </p:tgtEl>
                                        <p:attrNameLst>
                                          <p:attrName>style.visibility</p:attrName>
                                        </p:attrNameLst>
                                      </p:cBhvr>
                                      <p:to>
                                        <p:strVal val="visible"/>
                                      </p:to>
                                    </p:set>
                                    <p:anim calcmode="lin" valueType="num">
                                      <p:cBhvr additive="base">
                                        <p:cTn id="23" dur="500" fill="hold"/>
                                        <p:tgtEl>
                                          <p:spTgt spid="6147">
                                            <p:txEl>
                                              <p:pRg st="2" end="2"/>
                                            </p:txEl>
                                          </p:spTgt>
                                        </p:tgtEl>
                                        <p:attrNameLst>
                                          <p:attrName>ppt_x</p:attrName>
                                        </p:attrNameLst>
                                      </p:cBhvr>
                                      <p:tavLst>
                                        <p:tav tm="0">
                                          <p:val>
                                            <p:strVal val="0-#ppt_w/2"/>
                                          </p:val>
                                        </p:tav>
                                        <p:tav tm="100000">
                                          <p:val>
                                            <p:strVal val="#ppt_x"/>
                                          </p:val>
                                        </p:tav>
                                      </p:tavLst>
                                    </p:anim>
                                    <p:anim calcmode="lin" valueType="num">
                                      <p:cBhvr additive="base">
                                        <p:cTn id="24" dur="500" fill="hold"/>
                                        <p:tgtEl>
                                          <p:spTgt spid="6147">
                                            <p:txEl>
                                              <p:pRg st="2" end="2"/>
                                            </p:txEl>
                                          </p:spTgt>
                                        </p:tgtEl>
                                        <p:attrNameLst>
                                          <p:attrName>ppt_y</p:attrName>
                                        </p:attrNameLst>
                                      </p:cBhvr>
                                      <p:tavLst>
                                        <p:tav tm="0">
                                          <p:val>
                                            <p:strVal val="#ppt_y"/>
                                          </p:val>
                                        </p:tav>
                                        <p:tav tm="100000">
                                          <p:val>
                                            <p:strVal val="#ppt_y"/>
                                          </p:val>
                                        </p:tav>
                                      </p:tavLst>
                                    </p:anim>
                                  </p:childTnLst>
                                  <p:subTnLst>
                                    <p:animClr>
                                      <p:cBhvr override="childStyle">
                                        <p:cTn dur="1" fill="hold" display="0" masterRel="nextClick" afterEffect="1"/>
                                        <p:tgtEl>
                                          <p:spTgt spid="6147">
                                            <p:txEl>
                                              <p:pRg st="2" end="2"/>
                                            </p:txEl>
                                          </p:spTgt>
                                        </p:tgtEl>
                                        <p:attrNameLst>
                                          <p:attrName>ppt_c</p:attrName>
                                        </p:attrNameLst>
                                      </p:cBhvr>
                                      <p:to>
                                        <a:srgbClr val="CCCCFF"/>
                                      </p:to>
                                    </p:animClr>
                                  </p:sub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25" fill="hold" display="0">
                  <p:stCondLst>
                    <p:cond delay="indefinite"/>
                  </p:stCondLst>
                  <p:endCondLst>
                    <p:cond evt="onPrev" delay="0">
                      <p:tgtEl>
                        <p:sldTgt/>
                      </p:tgtEl>
                    </p:cond>
                    <p:cond evt="onStopAudio" delay="0">
                      <p:tgtEl>
                        <p:sldTgt/>
                      </p:tgtEl>
                    </p:cond>
                  </p:endCondLst>
                </p:cTn>
                <p:tgtEl>
                  <p:spTgt spid="4"/>
                </p:tgtEl>
              </p:cMediaNode>
            </p:audio>
          </p:childTnLst>
        </p:cTn>
      </p:par>
    </p:tnLst>
    <p:bldLst>
      <p:bldP spid="6147" grpId="0" build="p"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ctrTitle"/>
          </p:nvPr>
        </p:nvSpPr>
        <p:spPr>
          <a:xfrm>
            <a:off x="2971800" y="2286000"/>
            <a:ext cx="5791200" cy="1143000"/>
          </a:xfrm>
          <a:solidFill>
            <a:schemeClr val="accent2"/>
          </a:solidFill>
        </p:spPr>
        <p:txBody>
          <a:bodyPr/>
          <a:lstStyle/>
          <a:p>
            <a:r>
              <a:rPr lang="en-US" sz="4800" dirty="0">
                <a:solidFill>
                  <a:srgbClr val="CCCCFF"/>
                </a:solidFill>
                <a:effectLst>
                  <a:outerShdw blurRad="38100" dist="38100" dir="2700000" algn="tl">
                    <a:srgbClr val="C0C0C0"/>
                  </a:outerShdw>
                </a:effectLst>
                <a:latin typeface="Tempus Sans ITC" pitchFamily="82" charset="0"/>
              </a:rPr>
              <a:t>The Journey Out</a:t>
            </a:r>
          </a:p>
        </p:txBody>
      </p:sp>
      <p:sp>
        <p:nvSpPr>
          <p:cNvPr id="31747" name="Rectangle 3"/>
          <p:cNvSpPr>
            <a:spLocks noGrp="1" noChangeArrowheads="1"/>
          </p:cNvSpPr>
          <p:nvPr>
            <p:ph type="subTitle" idx="1"/>
          </p:nvPr>
        </p:nvSpPr>
        <p:spPr>
          <a:xfrm>
            <a:off x="3124200" y="3352800"/>
            <a:ext cx="5562600" cy="1752600"/>
          </a:xfrm>
          <a:solidFill>
            <a:schemeClr val="accent2"/>
          </a:solidFill>
        </p:spPr>
        <p:txBody>
          <a:bodyPr/>
          <a:lstStyle/>
          <a:p>
            <a:r>
              <a:rPr lang="en-US" dirty="0">
                <a:solidFill>
                  <a:schemeClr val="bg1"/>
                </a:solidFill>
                <a:latin typeface="Tahoma" pitchFamily="34" charset="0"/>
              </a:rPr>
              <a:t>A Portrait of Worldliness</a:t>
            </a:r>
          </a:p>
        </p:txBody>
      </p:sp>
      <p:pic>
        <p:nvPicPr>
          <p:cNvPr id="4" name="~PP3073.WAV">
            <a:hlinkClick r:id="" action="ppaction://media"/>
          </p:cNvPr>
          <p:cNvPicPr>
            <a:picLocks noRot="1" noChangeAspect="1"/>
          </p:cNvPicPr>
          <p:nvPr>
            <a:wavAudioFile r:embed="rId1" name="~PP3073.WAV"/>
          </p:nvPr>
        </p:nvPicPr>
        <p:blipFill>
          <a:blip r:embed="rId4" cstate="print"/>
          <a:stretch>
            <a:fillRect/>
          </a:stretch>
        </p:blipFill>
        <p:spPr>
          <a:xfrm>
            <a:off x="8696325" y="6410325"/>
            <a:ext cx="304800" cy="304800"/>
          </a:xfrm>
          <a:prstGeom prst="rect">
            <a:avLst/>
          </a:prstGeom>
        </p:spPr>
      </p:pic>
    </p:spTree>
  </p:cSld>
  <p:clrMapOvr>
    <a:masterClrMapping/>
  </p:clrMapOvr>
  <p:transition spd="med" advTm="6751">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2667000" y="228600"/>
            <a:ext cx="6172200" cy="1143000"/>
          </a:xfrm>
        </p:spPr>
        <p:txBody>
          <a:bodyPr/>
          <a:lstStyle/>
          <a:p>
            <a:r>
              <a:rPr lang="en-US" b="1" dirty="0">
                <a:solidFill>
                  <a:schemeClr val="tx1"/>
                </a:solidFill>
                <a:latin typeface="Tempus Sans ITC" pitchFamily="82" charset="0"/>
              </a:rPr>
              <a:t>1. From the World</a:t>
            </a:r>
            <a:br>
              <a:rPr lang="en-US" b="1" dirty="0">
                <a:solidFill>
                  <a:schemeClr val="tx1"/>
                </a:solidFill>
                <a:latin typeface="Tempus Sans ITC" pitchFamily="82" charset="0"/>
              </a:rPr>
            </a:br>
            <a:r>
              <a:rPr lang="en-US" sz="3200" b="1" dirty="0">
                <a:solidFill>
                  <a:schemeClr val="tx1"/>
                </a:solidFill>
                <a:latin typeface="Tempus Sans ITC" pitchFamily="82" charset="0"/>
              </a:rPr>
              <a:t>What the World has to Offer</a:t>
            </a:r>
          </a:p>
        </p:txBody>
      </p:sp>
      <p:sp>
        <p:nvSpPr>
          <p:cNvPr id="25603" name="Rectangle 3"/>
          <p:cNvSpPr>
            <a:spLocks noGrp="1" noChangeArrowheads="1"/>
          </p:cNvSpPr>
          <p:nvPr>
            <p:ph type="body" idx="1"/>
          </p:nvPr>
        </p:nvSpPr>
        <p:spPr>
          <a:xfrm>
            <a:off x="2667000" y="1752600"/>
            <a:ext cx="6172200" cy="2286000"/>
          </a:xfrm>
        </p:spPr>
        <p:txBody>
          <a:bodyPr/>
          <a:lstStyle/>
          <a:p>
            <a:r>
              <a:rPr lang="en-US" sz="2400" dirty="0">
                <a:solidFill>
                  <a:schemeClr val="tx1"/>
                </a:solidFill>
                <a:latin typeface="Tahoma" pitchFamily="34" charset="0"/>
              </a:rPr>
              <a:t>1</a:t>
            </a:r>
            <a:r>
              <a:rPr lang="en-US" sz="2400" baseline="30000" dirty="0">
                <a:solidFill>
                  <a:schemeClr val="tx1"/>
                </a:solidFill>
                <a:latin typeface="Tahoma" pitchFamily="34" charset="0"/>
              </a:rPr>
              <a:t>st</a:t>
            </a:r>
            <a:r>
              <a:rPr lang="en-US" sz="2400" dirty="0">
                <a:solidFill>
                  <a:schemeClr val="tx1"/>
                </a:solidFill>
                <a:latin typeface="Tahoma" pitchFamily="34" charset="0"/>
              </a:rPr>
              <a:t> John 2:15-16   “…Everything that belongs to the world—the lust of the flesh, the lust of the eyes, and the pride in one’s lifestyle—is not from the Father, but is from the world.” </a:t>
            </a:r>
          </a:p>
          <a:p>
            <a:endParaRPr lang="en-US" sz="2400" dirty="0">
              <a:solidFill>
                <a:schemeClr val="tx1"/>
              </a:solidFill>
              <a:latin typeface="Tahoma" pitchFamily="34" charset="0"/>
            </a:endParaRPr>
          </a:p>
          <a:p>
            <a:endParaRPr lang="en-US" sz="2400" dirty="0">
              <a:solidFill>
                <a:schemeClr val="tx1"/>
              </a:solidFill>
              <a:latin typeface="Tahoma" pitchFamily="34" charset="0"/>
            </a:endParaRPr>
          </a:p>
          <a:p>
            <a:endParaRPr lang="en-US" sz="2400" dirty="0">
              <a:solidFill>
                <a:schemeClr val="tx1"/>
              </a:solidFill>
              <a:latin typeface="Tahoma" pitchFamily="34" charset="0"/>
            </a:endParaRPr>
          </a:p>
        </p:txBody>
      </p:sp>
      <p:pic>
        <p:nvPicPr>
          <p:cNvPr id="4" name="~PP355.WAV">
            <a:hlinkClick r:id="" action="ppaction://media"/>
          </p:cNvPr>
          <p:cNvPicPr>
            <a:picLocks noRot="1" noChangeAspect="1"/>
          </p:cNvPicPr>
          <p:nvPr>
            <a:wavAudioFile r:embed="rId1" name="~PP355.WAV"/>
          </p:nvPr>
        </p:nvPicPr>
        <p:blipFill>
          <a:blip r:embed="rId4" cstate="print"/>
          <a:stretch>
            <a:fillRect/>
          </a:stretch>
        </p:blipFill>
        <p:spPr>
          <a:xfrm>
            <a:off x="8696325" y="6410325"/>
            <a:ext cx="304800" cy="304800"/>
          </a:xfrm>
          <a:prstGeom prst="rect">
            <a:avLst/>
          </a:prstGeom>
        </p:spPr>
      </p:pic>
    </p:spTree>
  </p:cSld>
  <p:clrMapOvr>
    <a:masterClrMapping/>
  </p:clrMapOvr>
  <p:transition spd="med" advTm="13551">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22" presetClass="entr" presetSubtype="8" fill="hold" grpId="0" nodeType="afterEffect">
                                  <p:stCondLst>
                                    <p:cond delay="0"/>
                                  </p:stCondLst>
                                  <p:childTnLst>
                                    <p:set>
                                      <p:cBhvr>
                                        <p:cTn id="9" dur="1" fill="hold">
                                          <p:stCondLst>
                                            <p:cond delay="0"/>
                                          </p:stCondLst>
                                        </p:cTn>
                                        <p:tgtEl>
                                          <p:spTgt spid="25603">
                                            <p:txEl>
                                              <p:pRg st="0" end="0"/>
                                            </p:txEl>
                                          </p:spTgt>
                                        </p:tgtEl>
                                        <p:attrNameLst>
                                          <p:attrName>style.visibility</p:attrName>
                                        </p:attrNameLst>
                                      </p:cBhvr>
                                      <p:to>
                                        <p:strVal val="visible"/>
                                      </p:to>
                                    </p:set>
                                    <p:animEffect transition="in" filter="wipe(left)">
                                      <p:cBhvr>
                                        <p:cTn id="10" dur="500"/>
                                        <p:tgtEl>
                                          <p:spTgt spid="2560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1" fill="hold" display="0">
                  <p:stCondLst>
                    <p:cond delay="indefinite"/>
                  </p:stCondLst>
                  <p:endCondLst>
                    <p:cond evt="onPrev" delay="0">
                      <p:tgtEl>
                        <p:sldTgt/>
                      </p:tgtEl>
                    </p:cond>
                    <p:cond evt="onStopAudio" delay="0">
                      <p:tgtEl>
                        <p:sldTgt/>
                      </p:tgtEl>
                    </p:cond>
                  </p:endCondLst>
                </p:cTn>
                <p:tgtEl>
                  <p:spTgt spid="4"/>
                </p:tgtEl>
              </p:cMediaNode>
            </p:audio>
          </p:childTnLst>
        </p:cTn>
      </p:par>
    </p:tnLst>
    <p:bldLst>
      <p:bldP spid="25603" grpId="0" build="p"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2667000" y="228600"/>
            <a:ext cx="6172200" cy="1143000"/>
          </a:xfrm>
        </p:spPr>
        <p:txBody>
          <a:bodyPr/>
          <a:lstStyle/>
          <a:p>
            <a:r>
              <a:rPr lang="en-US" b="1" dirty="0">
                <a:solidFill>
                  <a:schemeClr val="tx1"/>
                </a:solidFill>
                <a:latin typeface="Tempus Sans ITC" pitchFamily="82" charset="0"/>
              </a:rPr>
              <a:t>From the World</a:t>
            </a:r>
          </a:p>
        </p:txBody>
      </p:sp>
      <p:sp>
        <p:nvSpPr>
          <p:cNvPr id="12291" name="Rectangle 3"/>
          <p:cNvSpPr>
            <a:spLocks noGrp="1" noChangeArrowheads="1"/>
          </p:cNvSpPr>
          <p:nvPr>
            <p:ph type="body" idx="1"/>
          </p:nvPr>
        </p:nvSpPr>
        <p:spPr>
          <a:xfrm>
            <a:off x="2667000" y="1752600"/>
            <a:ext cx="6172200" cy="2514600"/>
          </a:xfrm>
        </p:spPr>
        <p:txBody>
          <a:bodyPr/>
          <a:lstStyle/>
          <a:p>
            <a:r>
              <a:rPr lang="en-US" sz="2800" dirty="0">
                <a:solidFill>
                  <a:schemeClr val="tx1"/>
                </a:solidFill>
                <a:latin typeface="Tahoma" pitchFamily="34" charset="0"/>
              </a:rPr>
              <a:t>The lust of the flesh: passion </a:t>
            </a:r>
          </a:p>
          <a:p>
            <a:r>
              <a:rPr lang="en-US" sz="2800" dirty="0">
                <a:solidFill>
                  <a:schemeClr val="tx1"/>
                </a:solidFill>
                <a:latin typeface="Tahoma" pitchFamily="34" charset="0"/>
              </a:rPr>
              <a:t>The lust of the eyes: possessions </a:t>
            </a:r>
          </a:p>
          <a:p>
            <a:r>
              <a:rPr lang="en-US" sz="2800" dirty="0">
                <a:solidFill>
                  <a:schemeClr val="tx1"/>
                </a:solidFill>
                <a:latin typeface="Tahoma" pitchFamily="34" charset="0"/>
              </a:rPr>
              <a:t>The pride of life: position </a:t>
            </a:r>
          </a:p>
          <a:p>
            <a:pPr algn="r">
              <a:buFontTx/>
              <a:buNone/>
            </a:pPr>
            <a:r>
              <a:rPr lang="en-US" sz="2200" dirty="0">
                <a:solidFill>
                  <a:schemeClr val="tx1"/>
                </a:solidFill>
                <a:latin typeface="Tahoma" pitchFamily="34" charset="0"/>
              </a:rPr>
              <a:t>- Stewart  Briscoe</a:t>
            </a:r>
          </a:p>
          <a:p>
            <a:endParaRPr lang="en-US" sz="2200" dirty="0">
              <a:solidFill>
                <a:schemeClr val="tx1"/>
              </a:solidFill>
              <a:latin typeface="Tahoma" pitchFamily="34" charset="0"/>
            </a:endParaRPr>
          </a:p>
        </p:txBody>
      </p:sp>
      <p:pic>
        <p:nvPicPr>
          <p:cNvPr id="4" name="~PP245.WAV">
            <a:hlinkClick r:id="" action="ppaction://media"/>
          </p:cNvPr>
          <p:cNvPicPr>
            <a:picLocks noRot="1" noChangeAspect="1"/>
          </p:cNvPicPr>
          <p:nvPr>
            <a:wavAudioFile r:embed="rId1" name="~PP245.WAV"/>
          </p:nvPr>
        </p:nvPicPr>
        <p:blipFill>
          <a:blip r:embed="rId4" cstate="print"/>
          <a:stretch>
            <a:fillRect/>
          </a:stretch>
        </p:blipFill>
        <p:spPr>
          <a:xfrm>
            <a:off x="8696325" y="6410325"/>
            <a:ext cx="304800" cy="304800"/>
          </a:xfrm>
          <a:prstGeom prst="rect">
            <a:avLst/>
          </a:prstGeom>
        </p:spPr>
      </p:pic>
    </p:spTree>
  </p:cSld>
  <p:clrMapOvr>
    <a:masterClrMapping/>
  </p:clrMapOvr>
  <p:transition advTm="3663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2667000" y="228600"/>
            <a:ext cx="6172200" cy="1143000"/>
          </a:xfrm>
        </p:spPr>
        <p:txBody>
          <a:bodyPr/>
          <a:lstStyle/>
          <a:p>
            <a:r>
              <a:rPr lang="en-US" b="1" dirty="0">
                <a:solidFill>
                  <a:schemeClr val="tx1"/>
                </a:solidFill>
                <a:latin typeface="Tempus Sans ITC" pitchFamily="82" charset="0"/>
              </a:rPr>
              <a:t>From the World</a:t>
            </a:r>
          </a:p>
        </p:txBody>
      </p:sp>
      <p:sp>
        <p:nvSpPr>
          <p:cNvPr id="9219" name="Rectangle 3"/>
          <p:cNvSpPr>
            <a:spLocks noGrp="1" noChangeArrowheads="1"/>
          </p:cNvSpPr>
          <p:nvPr>
            <p:ph type="body" idx="1"/>
          </p:nvPr>
        </p:nvSpPr>
        <p:spPr>
          <a:xfrm>
            <a:off x="2667000" y="1371600"/>
            <a:ext cx="6172200" cy="4876800"/>
          </a:xfrm>
        </p:spPr>
        <p:txBody>
          <a:bodyPr/>
          <a:lstStyle/>
          <a:p>
            <a:r>
              <a:rPr lang="en-US" sz="2400" b="1" dirty="0">
                <a:solidFill>
                  <a:schemeClr val="tx1"/>
                </a:solidFill>
                <a:latin typeface="Tahoma" pitchFamily="34" charset="0"/>
              </a:rPr>
              <a:t>The lust of the flesh:</a:t>
            </a:r>
            <a:r>
              <a:rPr lang="en-US" sz="2400" dirty="0">
                <a:solidFill>
                  <a:schemeClr val="tx1"/>
                </a:solidFill>
                <a:latin typeface="Tahoma" pitchFamily="34" charset="0"/>
              </a:rPr>
              <a:t> a passion for sensual satisfaction</a:t>
            </a:r>
          </a:p>
          <a:p>
            <a:r>
              <a:rPr lang="en-US" sz="2400" b="1" dirty="0">
                <a:solidFill>
                  <a:schemeClr val="tx1"/>
                </a:solidFill>
                <a:latin typeface="Tahoma" pitchFamily="34" charset="0"/>
              </a:rPr>
              <a:t>The lust of the eyes:</a:t>
            </a:r>
            <a:r>
              <a:rPr lang="en-US" sz="2400" dirty="0">
                <a:solidFill>
                  <a:schemeClr val="tx1"/>
                </a:solidFill>
                <a:latin typeface="Tahoma" pitchFamily="34" charset="0"/>
              </a:rPr>
              <a:t> an inordinate desire for the finer things of life, ease, and affluence. </a:t>
            </a:r>
          </a:p>
          <a:p>
            <a:pPr lvl="1"/>
            <a:r>
              <a:rPr lang="en-US" sz="2300" dirty="0">
                <a:solidFill>
                  <a:schemeClr val="tx1"/>
                </a:solidFill>
                <a:latin typeface="Tahoma" pitchFamily="34" charset="0"/>
              </a:rPr>
              <a:t>“Worldliness is reading magazines about people who live hedonistic lives and spend too much money on themselves and wanting to be like them.”</a:t>
            </a:r>
          </a:p>
          <a:p>
            <a:r>
              <a:rPr lang="en-US" sz="2400" b="1" dirty="0">
                <a:solidFill>
                  <a:schemeClr val="tx1"/>
                </a:solidFill>
                <a:latin typeface="Tahoma" pitchFamily="34" charset="0"/>
              </a:rPr>
              <a:t>The pride of life:</a:t>
            </a:r>
            <a:r>
              <a:rPr lang="en-US" sz="2400" dirty="0">
                <a:solidFill>
                  <a:schemeClr val="tx1"/>
                </a:solidFill>
                <a:latin typeface="Tahoma" pitchFamily="34" charset="0"/>
              </a:rPr>
              <a:t> self-satisfaction in who we are, what we have, and what we have done</a:t>
            </a:r>
          </a:p>
        </p:txBody>
      </p:sp>
      <p:sp>
        <p:nvSpPr>
          <p:cNvPr id="9220" name="Text Box 4"/>
          <p:cNvSpPr txBox="1">
            <a:spLocks noChangeArrowheads="1"/>
          </p:cNvSpPr>
          <p:nvPr/>
        </p:nvSpPr>
        <p:spPr bwMode="auto">
          <a:xfrm>
            <a:off x="3886200" y="6324600"/>
            <a:ext cx="4953000" cy="396875"/>
          </a:xfrm>
          <a:prstGeom prst="rect">
            <a:avLst/>
          </a:prstGeom>
          <a:noFill/>
          <a:ln w="9525">
            <a:noFill/>
            <a:miter lim="800000"/>
            <a:headEnd/>
            <a:tailEnd/>
          </a:ln>
          <a:effectLst/>
        </p:spPr>
        <p:txBody>
          <a:bodyPr>
            <a:spAutoFit/>
          </a:bodyPr>
          <a:lstStyle/>
          <a:p>
            <a:pPr algn="r">
              <a:spcBef>
                <a:spcPct val="50000"/>
              </a:spcBef>
            </a:pPr>
            <a:r>
              <a:rPr lang="en-US" sz="2000">
                <a:solidFill>
                  <a:schemeClr val="bg1"/>
                </a:solidFill>
                <a:latin typeface="Tahoma" pitchFamily="34" charset="0"/>
              </a:rPr>
              <a:t> </a:t>
            </a:r>
            <a:r>
              <a:rPr lang="en-US" sz="2000" i="1">
                <a:solidFill>
                  <a:schemeClr val="bg1"/>
                </a:solidFill>
                <a:latin typeface="Tahoma" pitchFamily="34" charset="0"/>
              </a:rPr>
              <a:t>Dave Roper, The Strength of a Man</a:t>
            </a:r>
            <a:endParaRPr lang="en-US" i="1"/>
          </a:p>
        </p:txBody>
      </p:sp>
      <p:pic>
        <p:nvPicPr>
          <p:cNvPr id="5" name="~PP771.WAV">
            <a:hlinkClick r:id="" action="ppaction://media"/>
          </p:cNvPr>
          <p:cNvPicPr>
            <a:picLocks noRot="1" noChangeAspect="1"/>
          </p:cNvPicPr>
          <p:nvPr>
            <a:wavAudioFile r:embed="rId2" name="~PP771.WAV"/>
          </p:nvPr>
        </p:nvPicPr>
        <p:blipFill>
          <a:blip r:embed="rId5" cstate="print"/>
          <a:stretch>
            <a:fillRect/>
          </a:stretch>
        </p:blipFill>
        <p:spPr>
          <a:xfrm>
            <a:off x="8696325" y="6410325"/>
            <a:ext cx="304800" cy="304800"/>
          </a:xfrm>
          <a:prstGeom prst="rect">
            <a:avLst/>
          </a:prstGeom>
        </p:spPr>
      </p:pic>
    </p:spTree>
    <p:custDataLst>
      <p:tags r:id="rId1"/>
    </p:custDataLst>
  </p:cSld>
  <p:clrMapOvr>
    <a:masterClrMapping/>
  </p:clrMapOvr>
  <p:transition advTm="5366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par>
                          <p:cTn id="7" fill="hold">
                            <p:stCondLst>
                              <p:cond delay="0"/>
                            </p:stCondLst>
                            <p:childTnLst>
                              <p:par>
                                <p:cTn id="8" presetID="2" presetClass="entr" presetSubtype="8" fill="hold" grpId="0" nodeType="afterEffect">
                                  <p:stCondLst>
                                    <p:cond delay="0"/>
                                  </p:stCondLst>
                                  <p:childTnLst>
                                    <p:set>
                                      <p:cBhvr>
                                        <p:cTn id="9" dur="1" fill="hold">
                                          <p:stCondLst>
                                            <p:cond delay="0"/>
                                          </p:stCondLst>
                                        </p:cTn>
                                        <p:tgtEl>
                                          <p:spTgt spid="9219">
                                            <p:txEl>
                                              <p:pRg st="0" end="0"/>
                                            </p:txEl>
                                          </p:spTgt>
                                        </p:tgtEl>
                                        <p:attrNameLst>
                                          <p:attrName>style.visibility</p:attrName>
                                        </p:attrNameLst>
                                      </p:cBhvr>
                                      <p:to>
                                        <p:strVal val="visible"/>
                                      </p:to>
                                    </p:set>
                                    <p:anim calcmode="lin" valueType="num">
                                      <p:cBhvr additive="base">
                                        <p:cTn id="10" dur="500" fill="hold"/>
                                        <p:tgtEl>
                                          <p:spTgt spid="9219">
                                            <p:txEl>
                                              <p:pRg st="0" end="0"/>
                                            </p:txEl>
                                          </p:spTgt>
                                        </p:tgtEl>
                                        <p:attrNameLst>
                                          <p:attrName>ppt_x</p:attrName>
                                        </p:attrNameLst>
                                      </p:cBhvr>
                                      <p:tavLst>
                                        <p:tav tm="0">
                                          <p:val>
                                            <p:strVal val="0-#ppt_w/2"/>
                                          </p:val>
                                        </p:tav>
                                        <p:tav tm="100000">
                                          <p:val>
                                            <p:strVal val="#ppt_x"/>
                                          </p:val>
                                        </p:tav>
                                      </p:tavLst>
                                    </p:anim>
                                    <p:anim calcmode="lin" valueType="num">
                                      <p:cBhvr additive="base">
                                        <p:cTn id="11" dur="500" fill="hold"/>
                                        <p:tgtEl>
                                          <p:spTgt spid="9219">
                                            <p:txEl>
                                              <p:pRg st="0" end="0"/>
                                            </p:txEl>
                                          </p:spTgt>
                                        </p:tgtEl>
                                        <p:attrNameLst>
                                          <p:attrName>ppt_y</p:attrName>
                                        </p:attrNameLst>
                                      </p:cBhvr>
                                      <p:tavLst>
                                        <p:tav tm="0">
                                          <p:val>
                                            <p:strVal val="#ppt_y"/>
                                          </p:val>
                                        </p:tav>
                                        <p:tav tm="100000">
                                          <p:val>
                                            <p:strVal val="#ppt_y"/>
                                          </p:val>
                                        </p:tav>
                                      </p:tavLst>
                                    </p:anim>
                                  </p:childTnLst>
                                  <p:subTnLst>
                                    <p:animClr>
                                      <p:cBhvr override="childStyle">
                                        <p:cTn dur="1" fill="hold" display="0" masterRel="nextClick" afterEffect="1"/>
                                        <p:tgtEl>
                                          <p:spTgt spid="9219">
                                            <p:txEl>
                                              <p:pRg st="0" end="0"/>
                                            </p:txEl>
                                          </p:spTgt>
                                        </p:tgtEl>
                                        <p:attrNameLst>
                                          <p:attrName>ppt_c</p:attrName>
                                        </p:attrNameLst>
                                      </p:cBhvr>
                                      <p:to>
                                        <a:srgbClr val="666699"/>
                                      </p:to>
                                    </p:animClr>
                                  </p:subTnLst>
                                </p:cTn>
                              </p:par>
                            </p:childTnLst>
                          </p:cTn>
                        </p:par>
                        <p:par>
                          <p:cTn id="12" fill="hold">
                            <p:stCondLst>
                              <p:cond delay="500"/>
                            </p:stCondLst>
                            <p:childTnLst>
                              <p:par>
                                <p:cTn id="13" presetID="2" presetClass="entr" presetSubtype="8" fill="hold" grpId="0" nodeType="afterEffect">
                                  <p:stCondLst>
                                    <p:cond delay="0"/>
                                  </p:stCondLst>
                                  <p:childTnLst>
                                    <p:set>
                                      <p:cBhvr>
                                        <p:cTn id="14" dur="1" fill="hold">
                                          <p:stCondLst>
                                            <p:cond delay="0"/>
                                          </p:stCondLst>
                                        </p:cTn>
                                        <p:tgtEl>
                                          <p:spTgt spid="9219">
                                            <p:txEl>
                                              <p:pRg st="1" end="1"/>
                                            </p:txEl>
                                          </p:spTgt>
                                        </p:tgtEl>
                                        <p:attrNameLst>
                                          <p:attrName>style.visibility</p:attrName>
                                        </p:attrNameLst>
                                      </p:cBhvr>
                                      <p:to>
                                        <p:strVal val="visible"/>
                                      </p:to>
                                    </p:set>
                                    <p:anim calcmode="lin" valueType="num">
                                      <p:cBhvr additive="base">
                                        <p:cTn id="15" dur="500" fill="hold"/>
                                        <p:tgtEl>
                                          <p:spTgt spid="9219">
                                            <p:txEl>
                                              <p:pRg st="1" end="1"/>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9219">
                                            <p:txEl>
                                              <p:pRg st="1" end="1"/>
                                            </p:txEl>
                                          </p:spTgt>
                                        </p:tgtEl>
                                        <p:attrNameLst>
                                          <p:attrName>ppt_y</p:attrName>
                                        </p:attrNameLst>
                                      </p:cBhvr>
                                      <p:tavLst>
                                        <p:tav tm="0">
                                          <p:val>
                                            <p:strVal val="#ppt_y"/>
                                          </p:val>
                                        </p:tav>
                                        <p:tav tm="100000">
                                          <p:val>
                                            <p:strVal val="#ppt_y"/>
                                          </p:val>
                                        </p:tav>
                                      </p:tavLst>
                                    </p:anim>
                                  </p:childTnLst>
                                  <p:subTnLst>
                                    <p:animClr>
                                      <p:cBhvr override="childStyle">
                                        <p:cTn dur="1" fill="hold" display="0" masterRel="nextClick" afterEffect="1"/>
                                        <p:tgtEl>
                                          <p:spTgt spid="9219">
                                            <p:txEl>
                                              <p:pRg st="1" end="1"/>
                                            </p:txEl>
                                          </p:spTgt>
                                        </p:tgtEl>
                                        <p:attrNameLst>
                                          <p:attrName>ppt_c</p:attrName>
                                        </p:attrNameLst>
                                      </p:cBhvr>
                                      <p:to>
                                        <a:srgbClr val="666699"/>
                                      </p:to>
                                    </p:animClr>
                                  </p:subTnLst>
                                </p:cTn>
                              </p:par>
                            </p:childTnLst>
                          </p:cTn>
                        </p:par>
                        <p:par>
                          <p:cTn id="17" fill="hold">
                            <p:stCondLst>
                              <p:cond delay="1000"/>
                            </p:stCondLst>
                            <p:childTnLst>
                              <p:par>
                                <p:cTn id="18" presetID="2" presetClass="entr" presetSubtype="8" fill="hold" grpId="0" nodeType="afterEffect">
                                  <p:stCondLst>
                                    <p:cond delay="0"/>
                                  </p:stCondLst>
                                  <p:childTnLst>
                                    <p:set>
                                      <p:cBhvr>
                                        <p:cTn id="19" dur="1" fill="hold">
                                          <p:stCondLst>
                                            <p:cond delay="0"/>
                                          </p:stCondLst>
                                        </p:cTn>
                                        <p:tgtEl>
                                          <p:spTgt spid="9219">
                                            <p:txEl>
                                              <p:pRg st="2" end="2"/>
                                            </p:txEl>
                                          </p:spTgt>
                                        </p:tgtEl>
                                        <p:attrNameLst>
                                          <p:attrName>style.visibility</p:attrName>
                                        </p:attrNameLst>
                                      </p:cBhvr>
                                      <p:to>
                                        <p:strVal val="visible"/>
                                      </p:to>
                                    </p:set>
                                    <p:anim calcmode="lin" valueType="num">
                                      <p:cBhvr additive="base">
                                        <p:cTn id="20" dur="500" fill="hold"/>
                                        <p:tgtEl>
                                          <p:spTgt spid="9219">
                                            <p:txEl>
                                              <p:pRg st="2" end="2"/>
                                            </p:txEl>
                                          </p:spTgt>
                                        </p:tgtEl>
                                        <p:attrNameLst>
                                          <p:attrName>ppt_x</p:attrName>
                                        </p:attrNameLst>
                                      </p:cBhvr>
                                      <p:tavLst>
                                        <p:tav tm="0">
                                          <p:val>
                                            <p:strVal val="0-#ppt_w/2"/>
                                          </p:val>
                                        </p:tav>
                                        <p:tav tm="100000">
                                          <p:val>
                                            <p:strVal val="#ppt_x"/>
                                          </p:val>
                                        </p:tav>
                                      </p:tavLst>
                                    </p:anim>
                                    <p:anim calcmode="lin" valueType="num">
                                      <p:cBhvr additive="base">
                                        <p:cTn id="21" dur="500" fill="hold"/>
                                        <p:tgtEl>
                                          <p:spTgt spid="9219">
                                            <p:txEl>
                                              <p:pRg st="2" end="2"/>
                                            </p:txEl>
                                          </p:spTgt>
                                        </p:tgtEl>
                                        <p:attrNameLst>
                                          <p:attrName>ppt_y</p:attrName>
                                        </p:attrNameLst>
                                      </p:cBhvr>
                                      <p:tavLst>
                                        <p:tav tm="0">
                                          <p:val>
                                            <p:strVal val="#ppt_y"/>
                                          </p:val>
                                        </p:tav>
                                        <p:tav tm="100000">
                                          <p:val>
                                            <p:strVal val="#ppt_y"/>
                                          </p:val>
                                        </p:tav>
                                      </p:tavLst>
                                    </p:anim>
                                  </p:childTnLst>
                                  <p:subTnLst>
                                    <p:animClr>
                                      <p:cBhvr override="childStyle">
                                        <p:cTn dur="1" fill="hold" display="0" masterRel="nextClick" afterEffect="1"/>
                                        <p:tgtEl>
                                          <p:spTgt spid="9219">
                                            <p:txEl>
                                              <p:pRg st="2" end="2"/>
                                            </p:txEl>
                                          </p:spTgt>
                                        </p:tgtEl>
                                        <p:attrNameLst>
                                          <p:attrName>ppt_c</p:attrName>
                                        </p:attrNameLst>
                                      </p:cBhvr>
                                      <p:to>
                                        <a:srgbClr val="666699"/>
                                      </p:to>
                                    </p:animClr>
                                  </p:subTnLst>
                                </p:cTn>
                              </p:par>
                            </p:childTnLst>
                          </p:cTn>
                        </p:par>
                        <p:par>
                          <p:cTn id="22" fill="hold">
                            <p:stCondLst>
                              <p:cond delay="1500"/>
                            </p:stCondLst>
                            <p:childTnLst>
                              <p:par>
                                <p:cTn id="23" presetID="2" presetClass="entr" presetSubtype="8" fill="hold" grpId="0" nodeType="afterEffect">
                                  <p:stCondLst>
                                    <p:cond delay="0"/>
                                  </p:stCondLst>
                                  <p:childTnLst>
                                    <p:set>
                                      <p:cBhvr>
                                        <p:cTn id="24" dur="1" fill="hold">
                                          <p:stCondLst>
                                            <p:cond delay="0"/>
                                          </p:stCondLst>
                                        </p:cTn>
                                        <p:tgtEl>
                                          <p:spTgt spid="9219">
                                            <p:txEl>
                                              <p:pRg st="3" end="3"/>
                                            </p:txEl>
                                          </p:spTgt>
                                        </p:tgtEl>
                                        <p:attrNameLst>
                                          <p:attrName>style.visibility</p:attrName>
                                        </p:attrNameLst>
                                      </p:cBhvr>
                                      <p:to>
                                        <p:strVal val="visible"/>
                                      </p:to>
                                    </p:set>
                                    <p:anim calcmode="lin" valueType="num">
                                      <p:cBhvr additive="base">
                                        <p:cTn id="25" dur="500" fill="hold"/>
                                        <p:tgtEl>
                                          <p:spTgt spid="9219">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9219">
                                            <p:txEl>
                                              <p:pRg st="3" end="3"/>
                                            </p:txEl>
                                          </p:spTgt>
                                        </p:tgtEl>
                                        <p:attrNameLst>
                                          <p:attrName>ppt_y</p:attrName>
                                        </p:attrNameLst>
                                      </p:cBhvr>
                                      <p:tavLst>
                                        <p:tav tm="0">
                                          <p:val>
                                            <p:strVal val="#ppt_y"/>
                                          </p:val>
                                        </p:tav>
                                        <p:tav tm="100000">
                                          <p:val>
                                            <p:strVal val="#ppt_y"/>
                                          </p:val>
                                        </p:tav>
                                      </p:tavLst>
                                    </p:anim>
                                  </p:childTnLst>
                                  <p:subTnLst>
                                    <p:animClr>
                                      <p:cBhvr override="childStyle">
                                        <p:cTn dur="1" fill="hold" display="0" masterRel="nextClick" afterEffect="1"/>
                                        <p:tgtEl>
                                          <p:spTgt spid="9219">
                                            <p:txEl>
                                              <p:pRg st="3" end="3"/>
                                            </p:txEl>
                                          </p:spTgt>
                                        </p:tgtEl>
                                        <p:attrNameLst>
                                          <p:attrName>ppt_c</p:attrName>
                                        </p:attrNameLst>
                                      </p:cBhvr>
                                      <p:to>
                                        <a:srgbClr val="666699"/>
                                      </p:to>
                                    </p:animClr>
                                  </p:sub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27" fill="hold" display="0">
                  <p:stCondLst>
                    <p:cond delay="indefinite"/>
                  </p:stCondLst>
                  <p:endCondLst>
                    <p:cond evt="onPrev" delay="0">
                      <p:tgtEl>
                        <p:sldTgt/>
                      </p:tgtEl>
                    </p:cond>
                    <p:cond evt="onStopAudio" delay="0">
                      <p:tgtEl>
                        <p:sldTgt/>
                      </p:tgtEl>
                    </p:cond>
                  </p:endCondLst>
                </p:cTn>
                <p:tgtEl>
                  <p:spTgt spid="5"/>
                </p:tgtEl>
              </p:cMediaNode>
            </p:audio>
          </p:childTnLst>
        </p:cTn>
      </p:par>
    </p:tnLst>
    <p:bldLst>
      <p:bldP spid="9219" grpId="0" uiExpand="1" build="p" bldLvl="2" autoUpdateAnimBg="0"/>
    </p:bldLst>
  </p:timing>
</p:sld>
</file>

<file path=ppt/tags/tag1.xml><?xml version="1.0" encoding="utf-8"?>
<p:tagLst xmlns:a="http://schemas.openxmlformats.org/drawingml/2006/main" xmlns:r="http://schemas.openxmlformats.org/officeDocument/2006/relationships" xmlns:p="http://schemas.openxmlformats.org/presentationml/2006/main">
  <p:tag name="TIMING" val="|13.9"/>
</p:tagLst>
</file>

<file path=ppt/tags/tag2.xml><?xml version="1.0" encoding="utf-8"?>
<p:tagLst xmlns:a="http://schemas.openxmlformats.org/drawingml/2006/main" xmlns:r="http://schemas.openxmlformats.org/officeDocument/2006/relationships" xmlns:p="http://schemas.openxmlformats.org/presentationml/2006/main">
  <p:tag name="TIMING" val="|4.5|37.7|10.4|18"/>
</p:tagLst>
</file>

<file path=ppt/tags/tag3.xml><?xml version="1.0" encoding="utf-8"?>
<p:tagLst xmlns:a="http://schemas.openxmlformats.org/drawingml/2006/main" xmlns:r="http://schemas.openxmlformats.org/officeDocument/2006/relationships" xmlns:p="http://schemas.openxmlformats.org/presentationml/2006/main">
  <p:tag name="TIMING" val="|1.4|19.6|12.1|46.2"/>
</p:tagLst>
</file>

<file path=ppt/tags/tag4.xml><?xml version="1.0" encoding="utf-8"?>
<p:tagLst xmlns:a="http://schemas.openxmlformats.org/drawingml/2006/main" xmlns:r="http://schemas.openxmlformats.org/officeDocument/2006/relationships" xmlns:p="http://schemas.openxmlformats.org/presentationml/2006/main">
  <p:tag name="TIMING" val="|51.2"/>
</p:tagLst>
</file>

<file path=ppt/tags/tag5.xml><?xml version="1.0" encoding="utf-8"?>
<p:tagLst xmlns:a="http://schemas.openxmlformats.org/drawingml/2006/main" xmlns:r="http://schemas.openxmlformats.org/officeDocument/2006/relationships" xmlns:p="http://schemas.openxmlformats.org/presentationml/2006/main">
  <p:tag name="TIMING" val="|53.4"/>
</p:tagLst>
</file>

<file path=ppt/tags/tag6.xml><?xml version="1.0" encoding="utf-8"?>
<p:tagLst xmlns:a="http://schemas.openxmlformats.org/drawingml/2006/main" xmlns:r="http://schemas.openxmlformats.org/officeDocument/2006/relationships" xmlns:p="http://schemas.openxmlformats.org/presentationml/2006/main">
  <p:tag name="TIMING" val="|65.3"/>
</p:tagLst>
</file>

<file path=ppt/tags/tag7.xml><?xml version="1.0" encoding="utf-8"?>
<p:tagLst xmlns:a="http://schemas.openxmlformats.org/drawingml/2006/main" xmlns:r="http://schemas.openxmlformats.org/officeDocument/2006/relationships" xmlns:p="http://schemas.openxmlformats.org/presentationml/2006/main">
  <p:tag name="TIMING" val="|68.3"/>
</p:tagLst>
</file>

<file path=ppt/tags/tag8.xml><?xml version="1.0" encoding="utf-8"?>
<p:tagLst xmlns:a="http://schemas.openxmlformats.org/drawingml/2006/main" xmlns:r="http://schemas.openxmlformats.org/officeDocument/2006/relationships" xmlns:p="http://schemas.openxmlformats.org/presentationml/2006/main">
  <p:tag name="TIMING" val="|113.4"/>
</p:tagLst>
</file>

<file path=ppt/tags/tag9.xml><?xml version="1.0" encoding="utf-8"?>
<p:tagLst xmlns:a="http://schemas.openxmlformats.org/drawingml/2006/main" xmlns:r="http://schemas.openxmlformats.org/officeDocument/2006/relationships" xmlns:p="http://schemas.openxmlformats.org/presentationml/2006/main">
  <p:tag name="TIMING" val="|107.1"/>
</p:tagLst>
</file>

<file path=ppt/theme/theme1.xml><?xml version="1.0" encoding="utf-8"?>
<a:theme xmlns:a="http://schemas.openxmlformats.org/drawingml/2006/main" name="Default Design">
  <a:themeElements>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579</TotalTime>
  <Words>946</Words>
  <Application>Microsoft Office PowerPoint</Application>
  <PresentationFormat>On-screen Show (4:3)</PresentationFormat>
  <Paragraphs>88</Paragraphs>
  <Slides>22</Slides>
  <Notes>22</Notes>
  <HiddenSlides>0</HiddenSlides>
  <MMClips>22</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Default Design</vt:lpstr>
      <vt:lpstr>Journey Out of Worldliness</vt:lpstr>
      <vt:lpstr>First John 2:15-17</vt:lpstr>
      <vt:lpstr>Slide 3</vt:lpstr>
      <vt:lpstr>Whada’ ya Mean, “Worldly”?</vt:lpstr>
      <vt:lpstr>Whada’ ya Mean, “Worldly”?</vt:lpstr>
      <vt:lpstr>The Journey Out</vt:lpstr>
      <vt:lpstr>1. From the World What the World has to Offer</vt:lpstr>
      <vt:lpstr>From the World</vt:lpstr>
      <vt:lpstr>From the World</vt:lpstr>
      <vt:lpstr>2. The World Under Where the World Gets This Stuff</vt:lpstr>
      <vt:lpstr>3. By The World What the World Can Do to Us</vt:lpstr>
      <vt:lpstr>4. Of the World Those Who Belong                             And Those Who Don’t </vt:lpstr>
      <vt:lpstr>5. In the World Staying Safe in a Hostile Environment</vt:lpstr>
      <vt:lpstr>The Journey Out</vt:lpstr>
      <vt:lpstr>Slide 15</vt:lpstr>
      <vt:lpstr>The Journey Out</vt:lpstr>
      <vt:lpstr>1. The New Birth</vt:lpstr>
      <vt:lpstr>2. The Training of Grace</vt:lpstr>
      <vt:lpstr>Slide 19</vt:lpstr>
      <vt:lpstr>3. A Renewed Mind</vt:lpstr>
      <vt:lpstr>4. Courage</vt:lpstr>
      <vt:lpstr>Slide 22</vt:lpstr>
    </vt:vector>
  </TitlesOfParts>
  <Company>First Baptist Church, Tallassee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Journey Out of Worldliness</dc:title>
  <dc:creator>Derek Gentle</dc:creator>
  <cp:lastModifiedBy>Joe Holloway</cp:lastModifiedBy>
  <cp:revision>92</cp:revision>
  <dcterms:created xsi:type="dcterms:W3CDTF">2004-07-31T16:00:25Z</dcterms:created>
  <dcterms:modified xsi:type="dcterms:W3CDTF">2013-03-03T17:04:50Z</dcterms:modified>
</cp:coreProperties>
</file>