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434" r:id="rId2"/>
    <p:sldId id="435" r:id="rId3"/>
    <p:sldId id="290" r:id="rId4"/>
    <p:sldId id="446" r:id="rId5"/>
    <p:sldId id="451" r:id="rId6"/>
    <p:sldId id="368" r:id="rId7"/>
    <p:sldId id="437" r:id="rId8"/>
    <p:sldId id="454" r:id="rId9"/>
    <p:sldId id="452" r:id="rId10"/>
    <p:sldId id="453" r:id="rId11"/>
    <p:sldId id="276" r:id="rId12"/>
  </p:sldIdLst>
  <p:sldSz cx="9144000" cy="6858000" type="screen4x3"/>
  <p:notesSz cx="9723438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2FBFFF"/>
    <a:srgbClr val="F8F8F8"/>
    <a:srgbClr val="FFFFFF"/>
    <a:srgbClr val="C0C0C0"/>
    <a:srgbClr val="1C1C1C"/>
    <a:srgbClr val="969696"/>
    <a:srgbClr val="E3680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735" autoAdjust="0"/>
    <p:restoredTop sz="92545" autoAdjust="0"/>
  </p:normalViewPr>
  <p:slideViewPr>
    <p:cSldViewPr snapToGrid="0">
      <p:cViewPr>
        <p:scale>
          <a:sx n="40" d="100"/>
          <a:sy n="40" d="100"/>
        </p:scale>
        <p:origin x="-8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7D8D5D50-11A4-46CC-AB4D-0B7946B5A1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07038" y="0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/>
          </a:p>
        </p:txBody>
      </p:sp>
      <p:sp>
        <p:nvSpPr>
          <p:cNvPr id="161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8013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1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1550" y="3257550"/>
            <a:ext cx="778033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1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42148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07038" y="6513513"/>
            <a:ext cx="42148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00D3E857-CDD9-4E71-9281-8D63D991C4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EEE604B9-9E8D-48D5-897E-7B347F9C2B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19CCC-19C9-43E8-9092-127A5A84DE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D5187-7EA7-4E4A-A1D7-71233CC487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2DC8DF9B-9E08-46EE-A491-9AB1A54002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7FCAB-A825-4EEA-B237-E1E2A82723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4AAA9-310F-4EAD-826C-0166A4EA29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2AEA3-4EE6-4AC5-A140-900EA115A3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75466-BF3C-4365-BBCF-F7537162EB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F1A725-D3C3-4797-A2CA-4215FDA098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F93D6-0F83-409E-8427-0F2045420F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F2DF8-39DC-4B38-A23E-14F6A3DBA0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D0E32-1C2D-4926-94B8-92FC6F8E1E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n-US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/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9995517E-6A9E-4DCB-8A67-AA7F6CF34A6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 cstate="print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409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2857500" y="1997075"/>
            <a:ext cx="6286500" cy="1470025"/>
          </a:xfrm>
          <a:effectLst>
            <a:outerShdw dist="17961" dir="2700000" algn="ctr" rotWithShape="0">
              <a:srgbClr val="F8F8F8">
                <a:alpha val="50000"/>
              </a:srgbClr>
            </a:outerShdw>
          </a:effectLst>
        </p:spPr>
        <p:txBody>
          <a:bodyPr/>
          <a:lstStyle/>
          <a:p>
            <a:r>
              <a:rPr lang="en-US" sz="4300" dirty="0">
                <a:solidFill>
                  <a:schemeClr val="tx1"/>
                </a:solidFill>
                <a:latin typeface="Ravie" pitchFamily="82" charset="0"/>
              </a:rPr>
              <a:t/>
            </a:r>
            <a:br>
              <a:rPr lang="en-US" sz="4300" dirty="0">
                <a:solidFill>
                  <a:schemeClr val="tx1"/>
                </a:solidFill>
                <a:latin typeface="Ravie" pitchFamily="82" charset="0"/>
              </a:rPr>
            </a:br>
            <a:r>
              <a:rPr lang="en-US" sz="4300" dirty="0" smtClean="0">
                <a:solidFill>
                  <a:srgbClr val="7030A0"/>
                </a:solidFill>
                <a:latin typeface="Ravie" pitchFamily="82" charset="0"/>
              </a:rPr>
              <a:t>COMMUNICATING</a:t>
            </a:r>
            <a:endParaRPr lang="en-US" sz="4300" dirty="0">
              <a:solidFill>
                <a:srgbClr val="7030A0"/>
              </a:solidFill>
              <a:latin typeface="Ravie" pitchFamily="82" charset="0"/>
            </a:endParaRPr>
          </a:p>
        </p:txBody>
      </p:sp>
      <p:grpSp>
        <p:nvGrpSpPr>
          <p:cNvPr id="442418" name="Group 50"/>
          <p:cNvGrpSpPr>
            <a:grpSpLocks/>
          </p:cNvGrpSpPr>
          <p:nvPr/>
        </p:nvGrpSpPr>
        <p:grpSpPr bwMode="auto">
          <a:xfrm>
            <a:off x="5780088" y="5480050"/>
            <a:ext cx="669925" cy="654050"/>
            <a:chOff x="4027" y="3016"/>
            <a:chExt cx="515" cy="505"/>
          </a:xfrm>
        </p:grpSpPr>
        <p:sp>
          <p:nvSpPr>
            <p:cNvPr id="442419" name="Oval 51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431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42420" name="Picture 52" descr="sphere_highligh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</p:spPr>
        </p:pic>
      </p:grpSp>
      <p:grpSp>
        <p:nvGrpSpPr>
          <p:cNvPr id="442421" name="Group 53"/>
          <p:cNvGrpSpPr>
            <a:grpSpLocks/>
          </p:cNvGrpSpPr>
          <p:nvPr/>
        </p:nvGrpSpPr>
        <p:grpSpPr bwMode="auto">
          <a:xfrm>
            <a:off x="7170738" y="5029200"/>
            <a:ext cx="349250" cy="339725"/>
            <a:chOff x="4027" y="3016"/>
            <a:chExt cx="515" cy="505"/>
          </a:xfrm>
        </p:grpSpPr>
        <p:sp>
          <p:nvSpPr>
            <p:cNvPr id="442422" name="Oval 54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431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42423" name="Picture 55" descr="sphere_highligh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</p:spPr>
        </p:pic>
      </p:grpSp>
      <p:sp>
        <p:nvSpPr>
          <p:cNvPr id="442424" name="Oval 56"/>
          <p:cNvSpPr>
            <a:spLocks noChangeArrowheads="1"/>
          </p:cNvSpPr>
          <p:nvPr/>
        </p:nvSpPr>
        <p:spPr bwMode="gray">
          <a:xfrm>
            <a:off x="3960813" y="4986338"/>
            <a:ext cx="1082675" cy="1071562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28575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425" name="Oval 57"/>
          <p:cNvSpPr>
            <a:spLocks noChangeArrowheads="1"/>
          </p:cNvSpPr>
          <p:nvPr/>
        </p:nvSpPr>
        <p:spPr bwMode="gray">
          <a:xfrm>
            <a:off x="428625" y="571500"/>
            <a:ext cx="2759075" cy="27305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7620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42426" name="Oval 58"/>
          <p:cNvSpPr>
            <a:spLocks noChangeArrowheads="1"/>
          </p:cNvSpPr>
          <p:nvPr/>
        </p:nvSpPr>
        <p:spPr bwMode="gray">
          <a:xfrm>
            <a:off x="1851025" y="3505200"/>
            <a:ext cx="1911350" cy="18923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5715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" name="Picture 13" descr="Logo 2011 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238750"/>
            <a:ext cx="1809750" cy="161925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2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2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2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7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559 -0.10479 C 0.0559 -0.10456 0.05156 -0.05136 0.0401 -0.02661 C 0.02864 -0.00185 -0.00226 0.00462 -0.0184 -0.00579 " pathEditMode="relative" rAng="0" ptsTypes="fsf">
                                      <p:cBhvr>
                                        <p:cTn id="11" dur="1000" fill="hold"/>
                                        <p:tgtEl>
                                          <p:spTgt spid="4424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2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2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2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14236 -0.15476 C 0.14236 -0.15452 0.12535 -0.04603 0.10382 -0.01758 C 0.08229 0.01087 0.00382 0.02244 -0.0342 0.01874 " pathEditMode="relative" rAng="0" ptsTypes="fsf">
                                      <p:cBhvr>
                                        <p:cTn id="18" dur="1000" fill="hold"/>
                                        <p:tgtEl>
                                          <p:spTgt spid="442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42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8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42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8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2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424" grpId="0" animBg="1"/>
      <p:bldP spid="442425" grpId="0" animBg="1"/>
      <p:bldP spid="4424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err="1" smtClean="0">
                <a:latin typeface="Segoe Print" pitchFamily="2" charset="0"/>
              </a:rPr>
              <a:t>Tipe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Berdasarkan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Jaringan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Komunikasi</a:t>
            </a:r>
            <a:endParaRPr lang="en-US" sz="3000" dirty="0">
              <a:latin typeface="Segoe Print" pitchFamily="2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924050" y="31813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57300" y="2247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B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628900" y="2247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76350" y="41910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628900" y="41910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rot="16200000" flipH="1">
            <a:off x="1501007" y="2709048"/>
            <a:ext cx="545514" cy="3852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 rot="5400000">
            <a:off x="1481954" y="3687531"/>
            <a:ext cx="583620" cy="385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 bwMode="auto">
          <a:xfrm>
            <a:off x="1333500" y="501015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Roda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(Wheel)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rot="16200000" flipH="1">
            <a:off x="2167758" y="3680599"/>
            <a:ext cx="545514" cy="3852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 bwMode="auto">
          <a:xfrm rot="5400000">
            <a:off x="2186804" y="2677881"/>
            <a:ext cx="583620" cy="385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 bwMode="auto">
          <a:xfrm>
            <a:off x="4381502" y="31813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3714752" y="2247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33" name="Oval 32"/>
          <p:cNvSpPr/>
          <p:nvPr/>
        </p:nvSpPr>
        <p:spPr bwMode="auto">
          <a:xfrm>
            <a:off x="5086352" y="2247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</a:t>
            </a:r>
          </a:p>
        </p:txBody>
      </p:sp>
      <p:sp>
        <p:nvSpPr>
          <p:cNvPr id="34" name="Oval 33"/>
          <p:cNvSpPr/>
          <p:nvPr/>
        </p:nvSpPr>
        <p:spPr bwMode="auto">
          <a:xfrm>
            <a:off x="4362452" y="38671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362452" y="45529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rot="16200000" flipH="1">
            <a:off x="3958459" y="2709048"/>
            <a:ext cx="545514" cy="38522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 rot="5400000">
            <a:off x="4644256" y="2677881"/>
            <a:ext cx="583620" cy="385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 bwMode="auto">
          <a:xfrm rot="5400000">
            <a:off x="4400550" y="369570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 rot="5400000">
            <a:off x="4400550" y="440055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ounded Rectangle 43"/>
          <p:cNvSpPr/>
          <p:nvPr/>
        </p:nvSpPr>
        <p:spPr bwMode="auto">
          <a:xfrm>
            <a:off x="3810000" y="499110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Rantai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Y</a:t>
            </a:r>
            <a:endParaRPr kumimoji="0" lang="en-US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Oval 44"/>
          <p:cNvSpPr/>
          <p:nvPr/>
        </p:nvSpPr>
        <p:spPr bwMode="auto">
          <a:xfrm>
            <a:off x="6229352" y="32575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Oval 45"/>
          <p:cNvSpPr/>
          <p:nvPr/>
        </p:nvSpPr>
        <p:spPr bwMode="auto">
          <a:xfrm>
            <a:off x="7162802" y="2247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47" name="Oval 46"/>
          <p:cNvSpPr/>
          <p:nvPr/>
        </p:nvSpPr>
        <p:spPr bwMode="auto">
          <a:xfrm>
            <a:off x="8077202" y="44958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</a:t>
            </a:r>
          </a:p>
        </p:txBody>
      </p:sp>
      <p:sp>
        <p:nvSpPr>
          <p:cNvPr id="48" name="Oval 47"/>
          <p:cNvSpPr/>
          <p:nvPr/>
        </p:nvSpPr>
        <p:spPr bwMode="auto">
          <a:xfrm>
            <a:off x="8077202" y="32766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6210302" y="45339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 flipV="1">
            <a:off x="6781804" y="3409950"/>
            <a:ext cx="1104896" cy="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 bwMode="auto">
          <a:xfrm rot="10800000" flipV="1">
            <a:off x="6705600" y="3638548"/>
            <a:ext cx="1276350" cy="87630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 bwMode="auto">
          <a:xfrm rot="5400000">
            <a:off x="6105525" y="4067175"/>
            <a:ext cx="6667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 bwMode="auto">
          <a:xfrm rot="5400000">
            <a:off x="7953375" y="4067175"/>
            <a:ext cx="66675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 bwMode="auto">
          <a:xfrm>
            <a:off x="6705600" y="3638550"/>
            <a:ext cx="1257300" cy="8572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 bwMode="auto">
          <a:xfrm rot="5400000">
            <a:off x="6096000" y="3200402"/>
            <a:ext cx="1714503" cy="72389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 bwMode="auto">
          <a:xfrm rot="16200000" flipH="1">
            <a:off x="6886577" y="3209927"/>
            <a:ext cx="1714498" cy="7048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 bwMode="auto">
          <a:xfrm flipV="1">
            <a:off x="6819904" y="4705350"/>
            <a:ext cx="1104896" cy="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Rounded Rectangle 79"/>
          <p:cNvSpPr/>
          <p:nvPr/>
        </p:nvSpPr>
        <p:spPr bwMode="auto">
          <a:xfrm>
            <a:off x="6572250" y="499110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Semua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Saluran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(All-channel)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91" name="WordArt 491"/>
          <p:cNvSpPr>
            <a:spLocks noChangeArrowheads="1" noChangeShapeType="1" noTextEdit="1"/>
          </p:cNvSpPr>
          <p:nvPr/>
        </p:nvSpPr>
        <p:spPr bwMode="gray">
          <a:xfrm>
            <a:off x="3556000" y="1739900"/>
            <a:ext cx="5226050" cy="1346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25"/>
              </a:avLst>
            </a:prstTxWarp>
          </a:bodyPr>
          <a:lstStyle/>
          <a:p>
            <a:r>
              <a:rPr lang="en-US" sz="3600" kern="10" dirty="0" smtClean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prstShdw prst="shdw13" dist="53882" dir="2700000">
                    <a:srgbClr val="000000">
                      <a:alpha val="50000"/>
                    </a:srgbClr>
                  </a:prstShdw>
                </a:effectLst>
                <a:latin typeface="Ravie" pitchFamily="82" charset="0"/>
                <a:cs typeface="Arial"/>
              </a:rPr>
              <a:t>Alhamdulillah</a:t>
            </a:r>
          </a:p>
          <a:p>
            <a:r>
              <a:rPr lang="en-US" sz="3600" kern="10" dirty="0" err="1" smtClean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prstShdw prst="shdw13" dist="53882" dir="2700000">
                    <a:srgbClr val="000000">
                      <a:alpha val="50000"/>
                    </a:srgbClr>
                  </a:prstShdw>
                </a:effectLst>
                <a:latin typeface="Ravie" pitchFamily="82" charset="0"/>
                <a:cs typeface="Arial"/>
              </a:rPr>
              <a:t>Semoga</a:t>
            </a:r>
            <a:r>
              <a:rPr lang="en-US" sz="3600" kern="10" dirty="0" smtClean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prstShdw prst="shdw13" dist="53882" dir="2700000">
                    <a:srgbClr val="000000">
                      <a:alpha val="50000"/>
                    </a:srgbClr>
                  </a:prstShdw>
                </a:effectLst>
                <a:latin typeface="Ravie" pitchFamily="82" charset="0"/>
                <a:cs typeface="Arial"/>
              </a:rPr>
              <a:t> </a:t>
            </a:r>
            <a:r>
              <a:rPr lang="en-US" sz="3600" kern="10" dirty="0" err="1" smtClean="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effectLst>
                  <a:prstShdw prst="shdw13" dist="53882" dir="2700000">
                    <a:srgbClr val="000000">
                      <a:alpha val="50000"/>
                    </a:srgbClr>
                  </a:prstShdw>
                </a:effectLst>
                <a:latin typeface="Ravie" pitchFamily="82" charset="0"/>
                <a:cs typeface="Arial"/>
              </a:rPr>
              <a:t>Bermanfaat</a:t>
            </a:r>
            <a:endParaRPr lang="en-US" sz="3600" kern="10" dirty="0">
              <a:ln w="25400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effectLst>
                <a:prstShdw prst="shdw13" dist="53882" dir="2700000">
                  <a:srgbClr val="000000">
                    <a:alpha val="50000"/>
                  </a:srgbClr>
                </a:prstShdw>
              </a:effectLst>
              <a:latin typeface="Ravie" pitchFamily="82" charset="0"/>
              <a:cs typeface="Arial"/>
            </a:endParaRPr>
          </a:p>
        </p:txBody>
      </p:sp>
      <p:grpSp>
        <p:nvGrpSpPr>
          <p:cNvPr id="26112" name="Group 512"/>
          <p:cNvGrpSpPr>
            <a:grpSpLocks/>
          </p:cNvGrpSpPr>
          <p:nvPr/>
        </p:nvGrpSpPr>
        <p:grpSpPr bwMode="auto">
          <a:xfrm>
            <a:off x="5932488" y="5632450"/>
            <a:ext cx="669925" cy="654050"/>
            <a:chOff x="4027" y="3016"/>
            <a:chExt cx="515" cy="505"/>
          </a:xfrm>
        </p:grpSpPr>
        <p:sp>
          <p:nvSpPr>
            <p:cNvPr id="26113" name="Oval 513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4314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114" name="Picture 514" descr="sphere_highlight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</p:spPr>
        </p:pic>
      </p:grpSp>
      <p:grpSp>
        <p:nvGrpSpPr>
          <p:cNvPr id="26115" name="Group 515"/>
          <p:cNvGrpSpPr>
            <a:grpSpLocks/>
          </p:cNvGrpSpPr>
          <p:nvPr/>
        </p:nvGrpSpPr>
        <p:grpSpPr bwMode="auto">
          <a:xfrm>
            <a:off x="7323138" y="5181600"/>
            <a:ext cx="349250" cy="339725"/>
            <a:chOff x="4027" y="3016"/>
            <a:chExt cx="515" cy="505"/>
          </a:xfrm>
        </p:grpSpPr>
        <p:sp>
          <p:nvSpPr>
            <p:cNvPr id="26116" name="Oval 516"/>
            <p:cNvSpPr>
              <a:spLocks noChangeArrowheads="1"/>
            </p:cNvSpPr>
            <p:nvPr/>
          </p:nvSpPr>
          <p:spPr bwMode="gray">
            <a:xfrm>
              <a:off x="4027" y="3016"/>
              <a:ext cx="515" cy="50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44314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4314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117" name="Picture 517" descr="sphere_highligh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4046" y="3018"/>
              <a:ext cx="470" cy="241"/>
            </a:xfrm>
            <a:prstGeom prst="rect">
              <a:avLst/>
            </a:prstGeom>
            <a:noFill/>
          </p:spPr>
        </p:pic>
      </p:grpSp>
      <p:sp>
        <p:nvSpPr>
          <p:cNvPr id="26118" name="Oval 518"/>
          <p:cNvSpPr>
            <a:spLocks noChangeArrowheads="1"/>
          </p:cNvSpPr>
          <p:nvPr/>
        </p:nvSpPr>
        <p:spPr bwMode="gray">
          <a:xfrm>
            <a:off x="4113213" y="5138738"/>
            <a:ext cx="1082675" cy="1071562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28575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119" name="Oval 519"/>
          <p:cNvSpPr>
            <a:spLocks noChangeArrowheads="1"/>
          </p:cNvSpPr>
          <p:nvPr/>
        </p:nvSpPr>
        <p:spPr bwMode="gray">
          <a:xfrm>
            <a:off x="581025" y="723900"/>
            <a:ext cx="2759075" cy="27305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7620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6120" name="Oval 520"/>
          <p:cNvSpPr>
            <a:spLocks noChangeArrowheads="1"/>
          </p:cNvSpPr>
          <p:nvPr/>
        </p:nvSpPr>
        <p:spPr bwMode="gray">
          <a:xfrm>
            <a:off x="2003425" y="3657600"/>
            <a:ext cx="1911350" cy="1892300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 w="5715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" name="Picture 13" descr="Logo 2011 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5238750"/>
            <a:ext cx="1809750" cy="161925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6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0.0559 -0.10479 C 0.0559 -0.10456 0.05156 -0.05136 0.0401 -0.02661 C 0.02864 -0.00185 -0.00226 0.00462 -0.0184 -0.00579 " pathEditMode="relative" rAng="0" ptsTypes="fsf">
                                      <p:cBhvr>
                                        <p:cTn id="14" dur="1000" fill="hold"/>
                                        <p:tgtEl>
                                          <p:spTgt spid="26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5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7" presetClass="path" presetSubtype="0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0.14236 -0.15476 C 0.14236 -0.15452 0.12535 -0.04603 0.10382 -0.01758 C 0.08229 0.01087 0.00382 0.02244 -0.0342 0.01874 " pathEditMode="relative" rAng="0" ptsTypes="fsf">
                                      <p:cBhvr>
                                        <p:cTn id="21" dur="1000" fill="hold"/>
                                        <p:tgtEl>
                                          <p:spTgt spid="26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8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91" grpId="0" animBg="1"/>
      <p:bldP spid="26118" grpId="0" animBg="1"/>
      <p:bldP spid="26119" grpId="0" animBg="1"/>
      <p:bldP spid="261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21" name="Rectangle 9"/>
          <p:cNvSpPr>
            <a:spLocks noGrp="1" noChangeArrowheads="1"/>
          </p:cNvSpPr>
          <p:nvPr>
            <p:ph type="title"/>
          </p:nvPr>
        </p:nvSpPr>
        <p:spPr>
          <a:xfrm>
            <a:off x="1096328" y="65088"/>
            <a:ext cx="8413432" cy="1011237"/>
          </a:xfrm>
        </p:spPr>
        <p:txBody>
          <a:bodyPr/>
          <a:lstStyle/>
          <a:p>
            <a:r>
              <a:rPr lang="en-US" sz="2600" dirty="0" err="1" smtClean="0">
                <a:latin typeface="Segoe Print" pitchFamily="2" charset="0"/>
              </a:rPr>
              <a:t>Fakta</a:t>
            </a:r>
            <a:r>
              <a:rPr lang="en-US" sz="2600" dirty="0" smtClean="0">
                <a:latin typeface="Segoe Print" pitchFamily="2" charset="0"/>
              </a:rPr>
              <a:t> </a:t>
            </a:r>
            <a:r>
              <a:rPr lang="en-US" sz="2600" dirty="0" err="1" smtClean="0">
                <a:latin typeface="Segoe Print" pitchFamily="2" charset="0"/>
              </a:rPr>
              <a:t>Pemanfaatan</a:t>
            </a:r>
            <a:r>
              <a:rPr lang="en-US" sz="2600" dirty="0" smtClean="0">
                <a:latin typeface="Segoe Print" pitchFamily="2" charset="0"/>
              </a:rPr>
              <a:t> </a:t>
            </a:r>
            <a:r>
              <a:rPr lang="en-US" sz="2600" dirty="0" err="1" smtClean="0">
                <a:latin typeface="Segoe Print" pitchFamily="2" charset="0"/>
              </a:rPr>
              <a:t>Komunikasi</a:t>
            </a:r>
            <a:r>
              <a:rPr lang="en-US" sz="2600" dirty="0" smtClean="0">
                <a:latin typeface="Segoe Print" pitchFamily="2" charset="0"/>
              </a:rPr>
              <a:t> </a:t>
            </a:r>
            <a:r>
              <a:rPr lang="en-US" sz="2600" dirty="0" err="1" smtClean="0">
                <a:latin typeface="Segoe Print" pitchFamily="2" charset="0"/>
              </a:rPr>
              <a:t>dlm</a:t>
            </a:r>
            <a:r>
              <a:rPr lang="en-US" sz="2600" dirty="0" smtClean="0">
                <a:latin typeface="Segoe Print" pitchFamily="2" charset="0"/>
              </a:rPr>
              <a:t> </a:t>
            </a:r>
            <a:r>
              <a:rPr lang="en-US" sz="2600" dirty="0" err="1" smtClean="0">
                <a:latin typeface="Segoe Print" pitchFamily="2" charset="0"/>
              </a:rPr>
              <a:t>Organisasi</a:t>
            </a:r>
            <a:endParaRPr lang="en-US" sz="2600" dirty="0">
              <a:latin typeface="Segoe Print" pitchFamily="2" charset="0"/>
            </a:endParaRPr>
          </a:p>
        </p:txBody>
      </p:sp>
      <p:sp>
        <p:nvSpPr>
          <p:cNvPr id="474148" name="Line 36"/>
          <p:cNvSpPr>
            <a:spLocks noChangeShapeType="1"/>
          </p:cNvSpPr>
          <p:nvPr/>
        </p:nvSpPr>
        <p:spPr bwMode="auto">
          <a:xfrm flipV="1">
            <a:off x="3409633" y="3036253"/>
            <a:ext cx="6080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74151" name="Group 39"/>
          <p:cNvGrpSpPr>
            <a:grpSpLocks/>
          </p:cNvGrpSpPr>
          <p:nvPr/>
        </p:nvGrpSpPr>
        <p:grpSpPr bwMode="auto">
          <a:xfrm>
            <a:off x="3077210" y="1425258"/>
            <a:ext cx="879475" cy="338137"/>
            <a:chOff x="1492" y="1538"/>
            <a:chExt cx="624" cy="240"/>
          </a:xfrm>
        </p:grpSpPr>
        <p:sp>
          <p:nvSpPr>
            <p:cNvPr id="474152" name="Line 40"/>
            <p:cNvSpPr>
              <a:spLocks noChangeShapeType="1"/>
            </p:cNvSpPr>
            <p:nvPr/>
          </p:nvSpPr>
          <p:spPr bwMode="auto">
            <a:xfrm>
              <a:off x="1732" y="1538"/>
              <a:ext cx="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3" name="Line 41"/>
            <p:cNvSpPr>
              <a:spLocks noChangeShapeType="1"/>
            </p:cNvSpPr>
            <p:nvPr/>
          </p:nvSpPr>
          <p:spPr bwMode="auto">
            <a:xfrm flipV="1">
              <a:off x="1492" y="1538"/>
              <a:ext cx="24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74154" name="Group 42"/>
          <p:cNvGrpSpPr>
            <a:grpSpLocks/>
          </p:cNvGrpSpPr>
          <p:nvPr/>
        </p:nvGrpSpPr>
        <p:grpSpPr bwMode="auto">
          <a:xfrm>
            <a:off x="3051175" y="3873500"/>
            <a:ext cx="946150" cy="269875"/>
            <a:chOff x="1444" y="3218"/>
            <a:chExt cx="672" cy="192"/>
          </a:xfrm>
        </p:grpSpPr>
        <p:sp>
          <p:nvSpPr>
            <p:cNvPr id="474155" name="Line 43"/>
            <p:cNvSpPr>
              <a:spLocks noChangeShapeType="1"/>
            </p:cNvSpPr>
            <p:nvPr/>
          </p:nvSpPr>
          <p:spPr bwMode="auto">
            <a:xfrm>
              <a:off x="1732" y="3410"/>
              <a:ext cx="3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4156" name="Line 44"/>
            <p:cNvSpPr>
              <a:spLocks noChangeShapeType="1"/>
            </p:cNvSpPr>
            <p:nvPr/>
          </p:nvSpPr>
          <p:spPr bwMode="auto">
            <a:xfrm>
              <a:off x="1444" y="3218"/>
              <a:ext cx="288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74157" name="AutoShape 45"/>
          <p:cNvSpPr>
            <a:spLocks noChangeArrowheads="1"/>
          </p:cNvSpPr>
          <p:nvPr/>
        </p:nvSpPr>
        <p:spPr bwMode="gray">
          <a:xfrm>
            <a:off x="3951922" y="1222058"/>
            <a:ext cx="4887277" cy="89852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58" name="Rectangle 46"/>
          <p:cNvSpPr>
            <a:spLocks noChangeArrowheads="1"/>
          </p:cNvSpPr>
          <p:nvPr/>
        </p:nvSpPr>
        <p:spPr bwMode="auto">
          <a:xfrm>
            <a:off x="4243070" y="1168400"/>
            <a:ext cx="374269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000" b="0" dirty="0" err="1" smtClean="0">
                <a:solidFill>
                  <a:srgbClr val="000000"/>
                </a:solidFill>
              </a:rPr>
              <a:t>Manajer</a:t>
            </a:r>
            <a:r>
              <a:rPr lang="en-US" sz="2000" b="0" dirty="0" smtClean="0">
                <a:solidFill>
                  <a:srgbClr val="000000"/>
                </a:solidFill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</a:rPr>
              <a:t>tengah</a:t>
            </a:r>
            <a:r>
              <a:rPr lang="en-US" sz="2000" b="0" dirty="0" smtClean="0">
                <a:solidFill>
                  <a:srgbClr val="000000"/>
                </a:solidFill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</a:rPr>
              <a:t>lini-pertama</a:t>
            </a:r>
            <a:r>
              <a:rPr lang="en-US" sz="2000" b="0" dirty="0" smtClean="0">
                <a:solidFill>
                  <a:srgbClr val="000000"/>
                </a:solidFill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</a:rPr>
              <a:t>menghabiskan</a:t>
            </a:r>
            <a:r>
              <a:rPr lang="en-US" sz="2000" b="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57 %</a:t>
            </a:r>
            <a:r>
              <a:rPr lang="en-US" sz="2000" b="0" dirty="0" smtClean="0">
                <a:solidFill>
                  <a:srgbClr val="000000"/>
                </a:solidFill>
              </a:rPr>
              <a:t> </a:t>
            </a:r>
            <a:r>
              <a:rPr lang="en-US" sz="2000" b="0" dirty="0" err="1" smtClean="0">
                <a:solidFill>
                  <a:srgbClr val="000000"/>
                </a:solidFill>
              </a:rPr>
              <a:t>waktunya</a:t>
            </a:r>
            <a:r>
              <a:rPr lang="en-US" sz="2000" b="0" dirty="0" smtClean="0">
                <a:solidFill>
                  <a:srgbClr val="000000"/>
                </a:solidFill>
              </a:rPr>
              <a:t> dg </a:t>
            </a:r>
            <a:r>
              <a:rPr lang="en-US" sz="2000" b="0" dirty="0" err="1" smtClean="0">
                <a:solidFill>
                  <a:srgbClr val="000000"/>
                </a:solidFill>
              </a:rPr>
              <a:t>orang</a:t>
            </a:r>
            <a:endParaRPr lang="en-US" sz="2000" b="0" dirty="0">
              <a:solidFill>
                <a:srgbClr val="000000"/>
              </a:solidFill>
            </a:endParaRPr>
          </a:p>
        </p:txBody>
      </p:sp>
      <p:sp>
        <p:nvSpPr>
          <p:cNvPr id="474159" name="AutoShape 47"/>
          <p:cNvSpPr>
            <a:spLocks noChangeArrowheads="1"/>
          </p:cNvSpPr>
          <p:nvPr/>
        </p:nvSpPr>
        <p:spPr bwMode="gray">
          <a:xfrm>
            <a:off x="3972242" y="2537459"/>
            <a:ext cx="4887277" cy="8985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60" name="Rectangle 48"/>
          <p:cNvSpPr>
            <a:spLocks noChangeArrowheads="1"/>
          </p:cNvSpPr>
          <p:nvPr/>
        </p:nvSpPr>
        <p:spPr bwMode="auto">
          <a:xfrm>
            <a:off x="4202430" y="2585402"/>
            <a:ext cx="43929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400" b="0" dirty="0" err="1" smtClean="0">
                <a:solidFill>
                  <a:srgbClr val="000000"/>
                </a:solidFill>
              </a:rPr>
              <a:t>Manajer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tengah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menghabiskan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63 %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waktunya</a:t>
            </a:r>
            <a:r>
              <a:rPr lang="en-US" sz="2400" b="0" dirty="0" smtClean="0">
                <a:solidFill>
                  <a:srgbClr val="000000"/>
                </a:solidFill>
              </a:rPr>
              <a:t> dg </a:t>
            </a:r>
            <a:r>
              <a:rPr lang="en-US" sz="2400" b="0" dirty="0" err="1" smtClean="0">
                <a:solidFill>
                  <a:srgbClr val="000000"/>
                </a:solidFill>
              </a:rPr>
              <a:t>orang</a:t>
            </a:r>
            <a:endParaRPr lang="en-US" sz="2400" b="0" dirty="0">
              <a:solidFill>
                <a:srgbClr val="000000"/>
              </a:solidFill>
            </a:endParaRPr>
          </a:p>
        </p:txBody>
      </p:sp>
      <p:sp>
        <p:nvSpPr>
          <p:cNvPr id="474163" name="Oval 51"/>
          <p:cNvSpPr>
            <a:spLocks noChangeArrowheads="1"/>
          </p:cNvSpPr>
          <p:nvPr/>
        </p:nvSpPr>
        <p:spPr bwMode="gray">
          <a:xfrm>
            <a:off x="3872548" y="1326833"/>
            <a:ext cx="203200" cy="20161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64" name="Oval 52"/>
          <p:cNvSpPr>
            <a:spLocks noChangeArrowheads="1"/>
          </p:cNvSpPr>
          <p:nvPr/>
        </p:nvSpPr>
        <p:spPr bwMode="gray">
          <a:xfrm>
            <a:off x="4005580" y="2919095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69" name="AutoShape 57"/>
          <p:cNvSpPr>
            <a:spLocks noChangeArrowheads="1"/>
          </p:cNvSpPr>
          <p:nvPr/>
        </p:nvSpPr>
        <p:spPr bwMode="gray">
          <a:xfrm>
            <a:off x="3951922" y="3896994"/>
            <a:ext cx="4887277" cy="8985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74170" name="Rectangle 58"/>
          <p:cNvSpPr>
            <a:spLocks noChangeArrowheads="1"/>
          </p:cNvSpPr>
          <p:nvPr/>
        </p:nvSpPr>
        <p:spPr bwMode="auto">
          <a:xfrm>
            <a:off x="4161791" y="3943350"/>
            <a:ext cx="44945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0" hangingPunct="0"/>
            <a:r>
              <a:rPr lang="en-US" sz="2400" b="0" dirty="0" err="1" smtClean="0">
                <a:solidFill>
                  <a:srgbClr val="000000"/>
                </a:solidFill>
              </a:rPr>
              <a:t>Manajer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puncak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menghabiskan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dirty="0" smtClean="0">
                <a:solidFill>
                  <a:srgbClr val="000000"/>
                </a:solidFill>
              </a:rPr>
              <a:t>78 %</a:t>
            </a:r>
            <a:r>
              <a:rPr lang="en-US" sz="2400" b="0" dirty="0" smtClean="0">
                <a:solidFill>
                  <a:srgbClr val="000000"/>
                </a:solidFill>
              </a:rPr>
              <a:t> </a:t>
            </a:r>
            <a:r>
              <a:rPr lang="en-US" sz="2400" b="0" dirty="0" err="1" smtClean="0">
                <a:solidFill>
                  <a:srgbClr val="000000"/>
                </a:solidFill>
              </a:rPr>
              <a:t>waktunya</a:t>
            </a:r>
            <a:r>
              <a:rPr lang="en-US" sz="2400" b="0" dirty="0" smtClean="0">
                <a:solidFill>
                  <a:srgbClr val="000000"/>
                </a:solidFill>
              </a:rPr>
              <a:t> dg </a:t>
            </a:r>
            <a:r>
              <a:rPr lang="en-US" sz="2400" b="0" dirty="0" err="1" smtClean="0">
                <a:solidFill>
                  <a:srgbClr val="000000"/>
                </a:solidFill>
              </a:rPr>
              <a:t>orang</a:t>
            </a:r>
            <a:endParaRPr lang="en-US" sz="2400" b="0" dirty="0">
              <a:solidFill>
                <a:srgbClr val="000000"/>
              </a:solidFill>
            </a:endParaRPr>
          </a:p>
        </p:txBody>
      </p:sp>
      <p:sp>
        <p:nvSpPr>
          <p:cNvPr id="474171" name="Oval 59"/>
          <p:cNvSpPr>
            <a:spLocks noChangeArrowheads="1"/>
          </p:cNvSpPr>
          <p:nvPr/>
        </p:nvSpPr>
        <p:spPr bwMode="gray">
          <a:xfrm>
            <a:off x="3883660" y="4014470"/>
            <a:ext cx="203200" cy="2032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6667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19050">
            <a:solidFill>
              <a:srgbClr val="FFFFFF"/>
            </a:solidFill>
            <a:round/>
            <a:headEnd/>
            <a:tailEnd/>
          </a:ln>
          <a:effectLst>
            <a:outerShdw dist="63500" dir="2212194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4172" name="Group 60"/>
          <p:cNvGrpSpPr>
            <a:grpSpLocks/>
          </p:cNvGrpSpPr>
          <p:nvPr/>
        </p:nvGrpSpPr>
        <p:grpSpPr bwMode="auto">
          <a:xfrm>
            <a:off x="955041" y="1555433"/>
            <a:ext cx="2663508" cy="2371725"/>
            <a:chOff x="192" y="1631"/>
            <a:chExt cx="1684" cy="1683"/>
          </a:xfrm>
        </p:grpSpPr>
        <p:sp>
          <p:nvSpPr>
            <p:cNvPr id="474173" name="Oval 61"/>
            <p:cNvSpPr>
              <a:spLocks noChangeArrowheads="1"/>
            </p:cNvSpPr>
            <p:nvPr/>
          </p:nvSpPr>
          <p:spPr bwMode="gray">
            <a:xfrm>
              <a:off x="192" y="1631"/>
              <a:ext cx="1684" cy="168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74174" name="Oval 62"/>
            <p:cNvSpPr>
              <a:spLocks noChangeArrowheads="1"/>
            </p:cNvSpPr>
            <p:nvPr/>
          </p:nvSpPr>
          <p:spPr bwMode="gray">
            <a:xfrm>
              <a:off x="303" y="1740"/>
              <a:ext cx="1461" cy="146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74175" name="Oval 63"/>
            <p:cNvSpPr>
              <a:spLocks noChangeArrowheads="1"/>
            </p:cNvSpPr>
            <p:nvPr/>
          </p:nvSpPr>
          <p:spPr bwMode="gray">
            <a:xfrm>
              <a:off x="288" y="1754"/>
              <a:ext cx="1461" cy="146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74176" name="Oval 64"/>
            <p:cNvSpPr>
              <a:spLocks noChangeArrowheads="1"/>
            </p:cNvSpPr>
            <p:nvPr/>
          </p:nvSpPr>
          <p:spPr bwMode="gray">
            <a:xfrm>
              <a:off x="375" y="1814"/>
              <a:ext cx="1317" cy="1316"/>
            </a:xfrm>
            <a:prstGeom prst="ellipse">
              <a:avLst/>
            </a:prstGeom>
            <a:solidFill>
              <a:srgbClr val="0000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74177" name="Oval 65"/>
            <p:cNvSpPr>
              <a:spLocks noChangeArrowheads="1"/>
            </p:cNvSpPr>
            <p:nvPr/>
          </p:nvSpPr>
          <p:spPr bwMode="gray">
            <a:xfrm>
              <a:off x="396" y="183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4178" name="Oval 66"/>
            <p:cNvSpPr>
              <a:spLocks noChangeArrowheads="1"/>
            </p:cNvSpPr>
            <p:nvPr/>
          </p:nvSpPr>
          <p:spPr bwMode="gray">
            <a:xfrm>
              <a:off x="412" y="184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4179" name="Oval 67"/>
            <p:cNvSpPr>
              <a:spLocks noChangeArrowheads="1"/>
            </p:cNvSpPr>
            <p:nvPr/>
          </p:nvSpPr>
          <p:spPr bwMode="gray">
            <a:xfrm>
              <a:off x="426" y="185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4180" name="Oval 68"/>
            <p:cNvSpPr>
              <a:spLocks noChangeArrowheads="1"/>
            </p:cNvSpPr>
            <p:nvPr/>
          </p:nvSpPr>
          <p:spPr bwMode="gray">
            <a:xfrm>
              <a:off x="480" y="1872"/>
              <a:ext cx="1053" cy="945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en-US"/>
            </a:p>
          </p:txBody>
        </p:sp>
        <p:sp>
          <p:nvSpPr>
            <p:cNvPr id="474181" name="Text Box 69"/>
            <p:cNvSpPr txBox="1">
              <a:spLocks noChangeArrowheads="1"/>
            </p:cNvSpPr>
            <p:nvPr/>
          </p:nvSpPr>
          <p:spPr bwMode="gray">
            <a:xfrm>
              <a:off x="383" y="2016"/>
              <a:ext cx="1297" cy="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1900" i="1" dirty="0" err="1" smtClean="0">
                  <a:solidFill>
                    <a:srgbClr val="000000"/>
                  </a:solidFill>
                </a:rPr>
                <a:t>Pemanfaatan</a:t>
              </a:r>
              <a:r>
                <a:rPr lang="en-US" sz="1900" i="1" dirty="0" smtClean="0">
                  <a:solidFill>
                    <a:srgbClr val="000000"/>
                  </a:solidFill>
                </a:rPr>
                <a:t> </a:t>
              </a:r>
              <a:r>
                <a:rPr lang="en-US" sz="1900" i="1" dirty="0" err="1" smtClean="0">
                  <a:solidFill>
                    <a:srgbClr val="000000"/>
                  </a:solidFill>
                </a:rPr>
                <a:t>Komunikasi</a:t>
              </a:r>
              <a:endParaRPr lang="en-US" sz="1900" i="1" dirty="0" smtClean="0">
                <a:solidFill>
                  <a:srgbClr val="000000"/>
                </a:solidFill>
              </a:endParaRPr>
            </a:p>
            <a:p>
              <a:r>
                <a:rPr lang="en-US" sz="1900" i="1" dirty="0" smtClean="0">
                  <a:solidFill>
                    <a:srgbClr val="000000"/>
                  </a:solidFill>
                </a:rPr>
                <a:t>(Gareth &amp; George, 2003)</a:t>
              </a:r>
              <a:endParaRPr lang="en-US" sz="1900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39" name="Content Placeholder 2"/>
          <p:cNvSpPr>
            <a:spLocks noGrp="1"/>
          </p:cNvSpPr>
          <p:nvPr>
            <p:ph idx="1"/>
          </p:nvPr>
        </p:nvSpPr>
        <p:spPr>
          <a:xfrm>
            <a:off x="888048" y="5120640"/>
            <a:ext cx="7961312" cy="173736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“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Banyak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ahli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mengestimasi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bahwa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manajer</a:t>
            </a:r>
            <a:endParaRPr lang="en-US" sz="2400" b="0" dirty="0">
              <a:solidFill>
                <a:srgbClr val="7030A0"/>
              </a:solidFill>
              <a:latin typeface="Segoe Print" pitchFamily="2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menghabiskan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kira-kira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dirty="0" smtClean="0">
                <a:solidFill>
                  <a:srgbClr val="7030A0"/>
                </a:solidFill>
                <a:latin typeface="Segoe Print" pitchFamily="2" charset="0"/>
              </a:rPr>
              <a:t>85 %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waktunya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sz="2400" b="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digunakan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dlm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beberapa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bentuk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err="1" smtClean="0">
                <a:solidFill>
                  <a:srgbClr val="7030A0"/>
                </a:solidFill>
                <a:latin typeface="Segoe Print" pitchFamily="2" charset="0"/>
              </a:rPr>
              <a:t>komunikasi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” </a:t>
            </a:r>
          </a:p>
          <a:p>
            <a:pPr>
              <a:spcBef>
                <a:spcPts val="0"/>
              </a:spcBef>
              <a:buNone/>
            </a:pPr>
            <a:r>
              <a:rPr lang="en-US" sz="2400" b="0" dirty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en-US" sz="2400" b="0" dirty="0" smtClean="0">
                <a:solidFill>
                  <a:srgbClr val="7030A0"/>
                </a:solidFill>
                <a:latin typeface="Segoe Print" pitchFamily="2" charset="0"/>
              </a:rPr>
              <a:t> (Chuck Williams, 2005)</a:t>
            </a:r>
            <a:endParaRPr lang="en-US" sz="2400" b="0" dirty="0">
              <a:solidFill>
                <a:srgbClr val="7030A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121" grpId="0"/>
      <p:bldP spid="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9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latin typeface="Segoe Print" pitchFamily="2" charset="0"/>
              </a:rPr>
              <a:t>Definisi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Komunikasi</a:t>
            </a:r>
            <a:endParaRPr lang="en-US" dirty="0">
              <a:latin typeface="Segoe Print" pitchFamily="2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060450" y="961069"/>
          <a:ext cx="7961314" cy="5823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630"/>
                <a:gridCol w="5079684"/>
              </a:tblGrid>
              <a:tr h="510062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err="1" smtClean="0">
                          <a:latin typeface="Segoe Print" pitchFamily="2" charset="0"/>
                        </a:rPr>
                        <a:t>Nama</a:t>
                      </a:r>
                      <a:r>
                        <a:rPr lang="en-US" sz="3200" dirty="0" smtClean="0">
                          <a:latin typeface="Segoe Print" pitchFamily="2" charset="0"/>
                        </a:rPr>
                        <a:t> </a:t>
                      </a:r>
                      <a:r>
                        <a:rPr lang="en-US" sz="3200" dirty="0" err="1" smtClean="0">
                          <a:latin typeface="Segoe Print" pitchFamily="2" charset="0"/>
                        </a:rPr>
                        <a:t>Ahli</a:t>
                      </a:r>
                      <a:endParaRPr lang="en-US" sz="3200" dirty="0">
                        <a:latin typeface="Segoe Prin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err="1" smtClean="0">
                          <a:latin typeface="Segoe Print" pitchFamily="2" charset="0"/>
                        </a:rPr>
                        <a:t>Definisi</a:t>
                      </a:r>
                      <a:endParaRPr lang="en-US" sz="3200" b="1" dirty="0">
                        <a:latin typeface="Segoe Print" pitchFamily="2" charset="0"/>
                      </a:endParaRPr>
                    </a:p>
                  </a:txBody>
                  <a:tcPr/>
                </a:tc>
              </a:tr>
              <a:tr h="105757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Kathryn M.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Bartol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&amp; David C. Martin (1994)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Communication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is the exchange of messages between people for the purpose of achieving common meanings.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5075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Chuck Williams (2004)</a:t>
                      </a:r>
                    </a:p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Communication is the process of transmitting information from one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person or place to another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21157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Stephen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P. Robbins &amp; Mary Coulter (2005)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Communication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is the transfer and understanding of meaning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5757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Robert </a:t>
                      </a:r>
                      <a:r>
                        <a:rPr lang="en-US" sz="2000" dirty="0" err="1" smtClean="0">
                          <a:latin typeface="Calibri" pitchFamily="34" charset="0"/>
                        </a:rPr>
                        <a:t>Kreitner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(2007)</a:t>
                      </a:r>
                      <a:endParaRPr lang="en-US" sz="2000" dirty="0" smtClean="0">
                        <a:latin typeface="Calibri" pitchFamily="34" charset="0"/>
                      </a:endParaRPr>
                    </a:p>
                    <a:p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Communication is the sharing of information between two or more people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or groups to reach a common understanding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057572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Keith Davis (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Calibri" pitchFamily="34" charset="0"/>
                        </a:rPr>
                        <a:t>Communication as the transfer of information and understanding from one person to another</a:t>
                      </a:r>
                      <a:r>
                        <a:rPr lang="en-US" sz="2000" baseline="0" dirty="0" smtClean="0">
                          <a:latin typeface="Calibri" pitchFamily="34" charset="0"/>
                        </a:rPr>
                        <a:t> person.</a:t>
                      </a:r>
                      <a:endParaRPr lang="en-US" sz="20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Segoe Print" pitchFamily="2" charset="0"/>
              </a:rPr>
              <a:t>Fungsi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Komunikasi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489475" name="AutoShape 3"/>
          <p:cNvSpPr>
            <a:spLocks noChangeArrowheads="1"/>
          </p:cNvSpPr>
          <p:nvPr/>
        </p:nvSpPr>
        <p:spPr bwMode="invGray">
          <a:xfrm rot="17973186">
            <a:off x="5033168" y="2647157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76" name="AutoShape 4"/>
          <p:cNvSpPr>
            <a:spLocks noChangeArrowheads="1"/>
          </p:cNvSpPr>
          <p:nvPr/>
        </p:nvSpPr>
        <p:spPr bwMode="invGray">
          <a:xfrm rot="3465783">
            <a:off x="5033168" y="4552157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77" name="AutoShape 5"/>
          <p:cNvSpPr>
            <a:spLocks noChangeArrowheads="1"/>
          </p:cNvSpPr>
          <p:nvPr/>
        </p:nvSpPr>
        <p:spPr bwMode="invGray">
          <a:xfrm rot="14369022">
            <a:off x="3960018" y="2713832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78" name="AutoShape 6"/>
          <p:cNvSpPr>
            <a:spLocks noChangeArrowheads="1"/>
          </p:cNvSpPr>
          <p:nvPr/>
        </p:nvSpPr>
        <p:spPr bwMode="invGray">
          <a:xfrm rot="7535209">
            <a:off x="3925094" y="4521994"/>
            <a:ext cx="698500" cy="255588"/>
          </a:xfrm>
          <a:prstGeom prst="rightArrow">
            <a:avLst>
              <a:gd name="adj1" fmla="val 35167"/>
              <a:gd name="adj2" fmla="val 11067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79" name="AutoShape 7"/>
          <p:cNvSpPr>
            <a:spLocks noChangeArrowheads="1"/>
          </p:cNvSpPr>
          <p:nvPr/>
        </p:nvSpPr>
        <p:spPr bwMode="invGray">
          <a:xfrm>
            <a:off x="5541963" y="3640138"/>
            <a:ext cx="696912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80" name="AutoShape 8"/>
          <p:cNvSpPr>
            <a:spLocks noChangeArrowheads="1"/>
          </p:cNvSpPr>
          <p:nvPr/>
        </p:nvSpPr>
        <p:spPr bwMode="invGray">
          <a:xfrm rot="10800000">
            <a:off x="3421063" y="3633788"/>
            <a:ext cx="760412" cy="255587"/>
          </a:xfrm>
          <a:prstGeom prst="rightArrow">
            <a:avLst>
              <a:gd name="adj1" fmla="val 35167"/>
              <a:gd name="adj2" fmla="val 12048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9481" name="Oval 9"/>
          <p:cNvSpPr>
            <a:spLocks noChangeArrowheads="1"/>
          </p:cNvSpPr>
          <p:nvPr/>
        </p:nvSpPr>
        <p:spPr bwMode="gray">
          <a:xfrm>
            <a:off x="3197225" y="2082800"/>
            <a:ext cx="3295650" cy="3297238"/>
          </a:xfrm>
          <a:prstGeom prst="ellipse">
            <a:avLst/>
          </a:prstGeom>
          <a:noFill/>
          <a:ln w="381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489482" name="Group 10"/>
          <p:cNvGrpSpPr>
            <a:grpSpLocks/>
          </p:cNvGrpSpPr>
          <p:nvPr/>
        </p:nvGrpSpPr>
        <p:grpSpPr bwMode="auto">
          <a:xfrm>
            <a:off x="3854450" y="2808288"/>
            <a:ext cx="1901825" cy="1901825"/>
            <a:chOff x="2238" y="1769"/>
            <a:chExt cx="1361" cy="1361"/>
          </a:xfrm>
        </p:grpSpPr>
        <p:sp>
          <p:nvSpPr>
            <p:cNvPr id="489483" name="Oval 11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tint val="42353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tint val="42353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489484" name="Oval 12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54118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89485" name="Oval 13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63529"/>
                    <a:invGamma/>
                  </a:srgbClr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89486" name="Oval 14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89487" name="Group 15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489488" name="Oval 16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89489" name="Oval 17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89490" name="Oval 18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  <p:sp>
            <p:nvSpPr>
              <p:cNvPr id="489491" name="Oval 19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en-US"/>
              </a:p>
            </p:txBody>
          </p:sp>
        </p:grpSp>
        <p:sp>
          <p:nvSpPr>
            <p:cNvPr id="489492" name="Text Box 20"/>
            <p:cNvSpPr txBox="1">
              <a:spLocks noChangeArrowheads="1"/>
            </p:cNvSpPr>
            <p:nvPr/>
          </p:nvSpPr>
          <p:spPr bwMode="gray">
            <a:xfrm>
              <a:off x="2652" y="2310"/>
              <a:ext cx="555" cy="32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b="0" dirty="0">
                  <a:solidFill>
                    <a:srgbClr val="080808"/>
                  </a:solidFill>
                </a:rPr>
                <a:t>Text</a:t>
              </a:r>
            </a:p>
          </p:txBody>
        </p:sp>
      </p:grpSp>
      <p:sp>
        <p:nvSpPr>
          <p:cNvPr id="489493" name="AutoShape 21"/>
          <p:cNvSpPr>
            <a:spLocks noChangeArrowheads="1"/>
          </p:cNvSpPr>
          <p:nvPr/>
        </p:nvSpPr>
        <p:spPr bwMode="gray">
          <a:xfrm>
            <a:off x="1103313" y="3568700"/>
            <a:ext cx="2281237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b="0" dirty="0" err="1" smtClean="0">
                <a:solidFill>
                  <a:srgbClr val="FEFEFE"/>
                </a:solidFill>
              </a:rPr>
              <a:t>Fungsi</a:t>
            </a:r>
            <a:r>
              <a:rPr lang="en-US" b="0" dirty="0" smtClean="0">
                <a:solidFill>
                  <a:srgbClr val="FEFEFE"/>
                </a:solidFill>
              </a:rPr>
              <a:t> </a:t>
            </a:r>
            <a:r>
              <a:rPr lang="en-US" b="0" dirty="0" err="1" smtClean="0">
                <a:solidFill>
                  <a:srgbClr val="FEFEFE"/>
                </a:solidFill>
              </a:rPr>
              <a:t>Komando</a:t>
            </a:r>
            <a:endParaRPr lang="en-US" b="0" dirty="0">
              <a:solidFill>
                <a:srgbClr val="FEFEFE"/>
              </a:solidFill>
            </a:endParaRPr>
          </a:p>
        </p:txBody>
      </p:sp>
      <p:sp>
        <p:nvSpPr>
          <p:cNvPr id="489494" name="AutoShape 22"/>
          <p:cNvSpPr>
            <a:spLocks noChangeArrowheads="1"/>
          </p:cNvSpPr>
          <p:nvPr/>
        </p:nvSpPr>
        <p:spPr bwMode="gray">
          <a:xfrm>
            <a:off x="1706563" y="2159000"/>
            <a:ext cx="2281237" cy="403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b="0" dirty="0" err="1" smtClean="0">
                <a:solidFill>
                  <a:srgbClr val="FEFEFE"/>
                </a:solidFill>
              </a:rPr>
              <a:t>Fungsi</a:t>
            </a:r>
            <a:r>
              <a:rPr lang="en-US" b="0" dirty="0" smtClean="0">
                <a:solidFill>
                  <a:srgbClr val="FEFEFE"/>
                </a:solidFill>
              </a:rPr>
              <a:t> </a:t>
            </a:r>
            <a:r>
              <a:rPr lang="en-US" b="0" dirty="0" err="1" smtClean="0">
                <a:solidFill>
                  <a:srgbClr val="FEFEFE"/>
                </a:solidFill>
              </a:rPr>
              <a:t>Integratif</a:t>
            </a:r>
            <a:endParaRPr lang="en-US" b="0" dirty="0">
              <a:solidFill>
                <a:srgbClr val="FEFEFE"/>
              </a:solidFill>
            </a:endParaRPr>
          </a:p>
        </p:txBody>
      </p:sp>
      <p:sp>
        <p:nvSpPr>
          <p:cNvPr id="489495" name="AutoShape 23"/>
          <p:cNvSpPr>
            <a:spLocks noChangeArrowheads="1"/>
          </p:cNvSpPr>
          <p:nvPr/>
        </p:nvSpPr>
        <p:spPr bwMode="gray">
          <a:xfrm>
            <a:off x="1706563" y="4843463"/>
            <a:ext cx="2281237" cy="4016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b="0" dirty="0" err="1" smtClean="0">
                <a:solidFill>
                  <a:srgbClr val="FEFEFE"/>
                </a:solidFill>
              </a:rPr>
              <a:t>Fungsi</a:t>
            </a:r>
            <a:r>
              <a:rPr lang="en-US" b="0" dirty="0" smtClean="0">
                <a:solidFill>
                  <a:srgbClr val="FEFEFE"/>
                </a:solidFill>
              </a:rPr>
              <a:t> </a:t>
            </a:r>
            <a:r>
              <a:rPr lang="en-US" b="0" dirty="0" err="1" smtClean="0">
                <a:solidFill>
                  <a:srgbClr val="FEFEFE"/>
                </a:solidFill>
              </a:rPr>
              <a:t>Informasi</a:t>
            </a:r>
            <a:endParaRPr lang="en-US" b="0" dirty="0">
              <a:solidFill>
                <a:srgbClr val="FEFEFE"/>
              </a:solidFill>
            </a:endParaRPr>
          </a:p>
        </p:txBody>
      </p:sp>
      <p:sp>
        <p:nvSpPr>
          <p:cNvPr id="489496" name="AutoShape 24"/>
          <p:cNvSpPr>
            <a:spLocks noChangeArrowheads="1"/>
          </p:cNvSpPr>
          <p:nvPr/>
        </p:nvSpPr>
        <p:spPr bwMode="gray">
          <a:xfrm>
            <a:off x="6335713" y="3568700"/>
            <a:ext cx="2347912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b="0" dirty="0" err="1" smtClean="0">
                <a:solidFill>
                  <a:srgbClr val="FEFEFE"/>
                </a:solidFill>
              </a:rPr>
              <a:t>Fungsi</a:t>
            </a:r>
            <a:r>
              <a:rPr lang="en-US" b="0" dirty="0" smtClean="0">
                <a:solidFill>
                  <a:srgbClr val="FEFEFE"/>
                </a:solidFill>
              </a:rPr>
              <a:t> </a:t>
            </a:r>
            <a:r>
              <a:rPr lang="en-US" b="0" dirty="0" err="1" smtClean="0">
                <a:solidFill>
                  <a:srgbClr val="FEFEFE"/>
                </a:solidFill>
              </a:rPr>
              <a:t>Motivasi</a:t>
            </a:r>
            <a:endParaRPr lang="en-US" b="0" dirty="0">
              <a:solidFill>
                <a:srgbClr val="FEFEFE"/>
              </a:solidFill>
            </a:endParaRPr>
          </a:p>
        </p:txBody>
      </p:sp>
      <p:sp>
        <p:nvSpPr>
          <p:cNvPr id="489497" name="AutoShape 25"/>
          <p:cNvSpPr>
            <a:spLocks noChangeArrowheads="1"/>
          </p:cNvSpPr>
          <p:nvPr/>
        </p:nvSpPr>
        <p:spPr bwMode="gray">
          <a:xfrm>
            <a:off x="5664200" y="2159000"/>
            <a:ext cx="2347913" cy="403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b="0" dirty="0" err="1" smtClean="0">
                <a:solidFill>
                  <a:srgbClr val="FEFEFE"/>
                </a:solidFill>
              </a:rPr>
              <a:t>Fungsi</a:t>
            </a:r>
            <a:r>
              <a:rPr lang="en-US" b="0" dirty="0" smtClean="0">
                <a:solidFill>
                  <a:srgbClr val="FEFEFE"/>
                </a:solidFill>
              </a:rPr>
              <a:t> </a:t>
            </a:r>
            <a:r>
              <a:rPr lang="en-US" b="0" dirty="0" err="1" smtClean="0">
                <a:solidFill>
                  <a:srgbClr val="FEFEFE"/>
                </a:solidFill>
              </a:rPr>
              <a:t>Kontrol</a:t>
            </a:r>
            <a:endParaRPr lang="en-US" b="0" dirty="0">
              <a:solidFill>
                <a:srgbClr val="FEFEFE"/>
              </a:solidFill>
            </a:endParaRPr>
          </a:p>
        </p:txBody>
      </p:sp>
      <p:sp>
        <p:nvSpPr>
          <p:cNvPr id="489498" name="AutoShape 26"/>
          <p:cNvSpPr>
            <a:spLocks noChangeArrowheads="1"/>
          </p:cNvSpPr>
          <p:nvPr/>
        </p:nvSpPr>
        <p:spPr bwMode="gray">
          <a:xfrm>
            <a:off x="5664200" y="4843463"/>
            <a:ext cx="2347913" cy="4016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28575">
            <a:solidFill>
              <a:srgbClr val="FEFEFE"/>
            </a:solidFill>
            <a:round/>
            <a:headEnd/>
            <a:tailE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eaLnBrk="0" hangingPunct="0"/>
            <a:r>
              <a:rPr lang="en-US" sz="1700" b="0" dirty="0" err="1" smtClean="0">
                <a:solidFill>
                  <a:srgbClr val="FEFEFE"/>
                </a:solidFill>
              </a:rPr>
              <a:t>Fungsi</a:t>
            </a:r>
            <a:r>
              <a:rPr lang="en-US" sz="1700" b="0" dirty="0" smtClean="0">
                <a:solidFill>
                  <a:srgbClr val="FEFEFE"/>
                </a:solidFill>
              </a:rPr>
              <a:t> </a:t>
            </a:r>
            <a:r>
              <a:rPr lang="en-US" sz="1700" b="0" dirty="0" err="1">
                <a:solidFill>
                  <a:srgbClr val="FEFEFE"/>
                </a:solidFill>
              </a:rPr>
              <a:t>E</a:t>
            </a:r>
            <a:r>
              <a:rPr lang="en-US" sz="1700" b="0" dirty="0" err="1" smtClean="0">
                <a:solidFill>
                  <a:srgbClr val="FEFEFE"/>
                </a:solidFill>
              </a:rPr>
              <a:t>kspresi</a:t>
            </a:r>
            <a:r>
              <a:rPr lang="en-US" sz="1700" b="0" dirty="0" smtClean="0">
                <a:solidFill>
                  <a:srgbClr val="FEFEFE"/>
                </a:solidFill>
              </a:rPr>
              <a:t> </a:t>
            </a:r>
            <a:r>
              <a:rPr lang="en-US" sz="1700" b="0" dirty="0" err="1">
                <a:solidFill>
                  <a:srgbClr val="FEFEFE"/>
                </a:solidFill>
              </a:rPr>
              <a:t>E</a:t>
            </a:r>
            <a:r>
              <a:rPr lang="en-US" sz="1700" b="0" dirty="0" err="1" smtClean="0">
                <a:solidFill>
                  <a:srgbClr val="FEFEFE"/>
                </a:solidFill>
              </a:rPr>
              <a:t>mosi</a:t>
            </a:r>
            <a:endParaRPr lang="en-US" sz="1700" b="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188484" y="1003272"/>
            <a:ext cx="7785395" cy="526903"/>
          </a:xfrm>
          <a:prstGeom prst="roundRect">
            <a:avLst/>
          </a:prstGeom>
          <a:solidFill>
            <a:srgbClr val="FF66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Tahap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Transmission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1150884" y="4863466"/>
            <a:ext cx="7886792" cy="526903"/>
          </a:xfrm>
          <a:prstGeom prst="roundRect">
            <a:avLst/>
          </a:prstGeom>
          <a:solidFill>
            <a:srgbClr val="FF66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Tahap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Feedback</a:t>
            </a:r>
            <a:endParaRPr kumimoji="0" lang="en-US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220403" y="1663995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Mengirim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73785" y="1658149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Encoding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4529652" y="1666113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Saluran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6196846" y="1669657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Decoding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7831592" y="1667539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Menerima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2364828" y="1962807"/>
            <a:ext cx="488731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>
            <a:off x="7325711" y="1957551"/>
            <a:ext cx="488731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>
            <a:off x="4025463" y="1968062"/>
            <a:ext cx="488731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 bwMode="auto">
          <a:xfrm>
            <a:off x="5691353" y="1962807"/>
            <a:ext cx="488731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 bwMode="auto">
          <a:xfrm>
            <a:off x="1230913" y="4212724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Mengirim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2884295" y="4206878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Encoding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4540162" y="4214842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Saluran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6207356" y="4218386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Decoding</a:t>
            </a:r>
          </a:p>
        </p:txBody>
      </p:sp>
      <p:sp>
        <p:nvSpPr>
          <p:cNvPr id="33" name="Rounded Rectangle 32"/>
          <p:cNvSpPr/>
          <p:nvPr/>
        </p:nvSpPr>
        <p:spPr bwMode="auto">
          <a:xfrm>
            <a:off x="7842102" y="4216268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Menerima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Pesan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 rot="10800000" flipV="1">
            <a:off x="2357965" y="4530623"/>
            <a:ext cx="526331" cy="5846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 rot="10800000" flipV="1">
            <a:off x="3992324" y="4525366"/>
            <a:ext cx="526331" cy="5846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rot="10800000" flipV="1">
            <a:off x="5658214" y="4504346"/>
            <a:ext cx="526331" cy="5846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0800000" flipV="1">
            <a:off x="7308338" y="4499090"/>
            <a:ext cx="526331" cy="5846"/>
          </a:xfrm>
          <a:prstGeom prst="straightConnector1">
            <a:avLst/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Rounded Rectangle 42"/>
          <p:cNvSpPr/>
          <p:nvPr/>
        </p:nvSpPr>
        <p:spPr bwMode="auto">
          <a:xfrm>
            <a:off x="7862740" y="2925641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Orang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B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1204435" y="2857325"/>
            <a:ext cx="1127051" cy="55289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Orang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A</a:t>
            </a:r>
          </a:p>
        </p:txBody>
      </p:sp>
      <p:cxnSp>
        <p:nvCxnSpPr>
          <p:cNvPr id="49" name="Straight Arrow Connector 48"/>
          <p:cNvCxnSpPr/>
          <p:nvPr/>
        </p:nvCxnSpPr>
        <p:spPr bwMode="auto">
          <a:xfrm rot="5400000">
            <a:off x="8119245" y="2546127"/>
            <a:ext cx="599091" cy="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 bwMode="auto">
          <a:xfrm rot="5400000">
            <a:off x="1371602" y="3775840"/>
            <a:ext cx="693684" cy="6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 bwMode="auto">
          <a:xfrm rot="5400000" flipH="1" flipV="1">
            <a:off x="1457522" y="2522487"/>
            <a:ext cx="521055" cy="78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9" name="Title 1"/>
          <p:cNvSpPr>
            <a:spLocks noGrp="1"/>
          </p:cNvSpPr>
          <p:nvPr>
            <p:ph type="title"/>
          </p:nvPr>
        </p:nvSpPr>
        <p:spPr>
          <a:xfrm>
            <a:off x="898028" y="65088"/>
            <a:ext cx="8387857" cy="1011237"/>
          </a:xfrm>
        </p:spPr>
        <p:txBody>
          <a:bodyPr/>
          <a:lstStyle/>
          <a:p>
            <a:pPr algn="ctr"/>
            <a:r>
              <a:rPr lang="en-US" sz="2300" dirty="0" smtClean="0">
                <a:latin typeface="Segoe Print" pitchFamily="2" charset="0"/>
              </a:rPr>
              <a:t>Model </a:t>
            </a:r>
            <a:r>
              <a:rPr lang="en-US" sz="2300" dirty="0" err="1">
                <a:latin typeface="Segoe Print" pitchFamily="2" charset="0"/>
              </a:rPr>
              <a:t>D</a:t>
            </a:r>
            <a:r>
              <a:rPr lang="en-US" sz="2300" dirty="0" err="1" smtClean="0">
                <a:latin typeface="Segoe Print" pitchFamily="2" charset="0"/>
              </a:rPr>
              <a:t>asar</a:t>
            </a:r>
            <a:r>
              <a:rPr lang="en-US" sz="2300" dirty="0" smtClean="0">
                <a:latin typeface="Segoe Print" pitchFamily="2" charset="0"/>
              </a:rPr>
              <a:t> </a:t>
            </a:r>
            <a:r>
              <a:rPr lang="en-US" sz="2300" dirty="0" err="1" smtClean="0">
                <a:latin typeface="Segoe Print" pitchFamily="2" charset="0"/>
              </a:rPr>
              <a:t>dlm</a:t>
            </a:r>
            <a:r>
              <a:rPr lang="en-US" sz="2300" dirty="0" smtClean="0">
                <a:latin typeface="Segoe Print" pitchFamily="2" charset="0"/>
              </a:rPr>
              <a:t> </a:t>
            </a:r>
            <a:r>
              <a:rPr lang="en-US" sz="2300" dirty="0" err="1" smtClean="0">
                <a:latin typeface="Segoe Print" pitchFamily="2" charset="0"/>
              </a:rPr>
              <a:t>Proses</a:t>
            </a:r>
            <a:r>
              <a:rPr lang="en-US" sz="2300" dirty="0" smtClean="0">
                <a:latin typeface="Segoe Print" pitchFamily="2" charset="0"/>
              </a:rPr>
              <a:t> </a:t>
            </a:r>
            <a:r>
              <a:rPr lang="en-US" sz="2300" dirty="0" err="1" smtClean="0">
                <a:latin typeface="Segoe Print" pitchFamily="2" charset="0"/>
              </a:rPr>
              <a:t>Komunikasi</a:t>
            </a:r>
            <a:r>
              <a:rPr lang="en-US" sz="2300" dirty="0" smtClean="0">
                <a:latin typeface="Segoe Print" pitchFamily="2" charset="0"/>
              </a:rPr>
              <a:t> (</a:t>
            </a:r>
            <a:r>
              <a:rPr lang="en-US" sz="2300" dirty="0" err="1" smtClean="0">
                <a:latin typeface="Segoe Print" pitchFamily="2" charset="0"/>
              </a:rPr>
              <a:t>Silalahi</a:t>
            </a:r>
            <a:r>
              <a:rPr lang="en-US" sz="2300" dirty="0" smtClean="0">
                <a:latin typeface="Segoe Print" pitchFamily="2" charset="0"/>
              </a:rPr>
              <a:t>, 2011)</a:t>
            </a:r>
            <a:endParaRPr lang="en-US" sz="2300" dirty="0">
              <a:latin typeface="Segoe Print" pitchFamily="2" charset="0"/>
            </a:endParaRPr>
          </a:p>
        </p:txBody>
      </p:sp>
      <p:sp>
        <p:nvSpPr>
          <p:cNvPr id="60" name="Explosion 1 59"/>
          <p:cNvSpPr/>
          <p:nvPr/>
        </p:nvSpPr>
        <p:spPr bwMode="auto">
          <a:xfrm>
            <a:off x="2758962" y="2215052"/>
            <a:ext cx="4698124" cy="1860331"/>
          </a:xfrm>
          <a:prstGeom prst="irregularSeal1">
            <a:avLst/>
          </a:prstGeom>
          <a:solidFill>
            <a:srgbClr val="FFFF00"/>
          </a:solidFill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charset="0"/>
              </a:rPr>
              <a:t>Gangguan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rot="5400000">
            <a:off x="8098224" y="3833644"/>
            <a:ext cx="599091" cy="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Content Placeholder 2"/>
          <p:cNvSpPr>
            <a:spLocks noGrp="1"/>
          </p:cNvSpPr>
          <p:nvPr>
            <p:ph idx="1"/>
          </p:nvPr>
        </p:nvSpPr>
        <p:spPr>
          <a:xfrm>
            <a:off x="1182688" y="5543550"/>
            <a:ext cx="7713662" cy="1085850"/>
          </a:xfrm>
        </p:spPr>
        <p:txBody>
          <a:bodyPr/>
          <a:lstStyle/>
          <a:p>
            <a:pPr>
              <a:buNone/>
            </a:pPr>
            <a:r>
              <a:rPr lang="en-US" sz="1600" dirty="0" err="1" smtClean="0">
                <a:solidFill>
                  <a:schemeClr val="tx1"/>
                </a:solidFill>
                <a:latin typeface="Segoe Print" pitchFamily="2" charset="0"/>
              </a:rPr>
              <a:t>Keterangan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:</a:t>
            </a:r>
          </a:p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Encoding :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merubah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/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menerjemahkan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maksud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pesan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pd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bentuk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</a:p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            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simbol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/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bahasa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yg</a:t>
            </a: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dimengerti</a:t>
            </a:r>
            <a:endParaRPr lang="en-US" sz="1600" b="0" dirty="0" smtClean="0">
              <a:solidFill>
                <a:schemeClr val="tx1"/>
              </a:solidFill>
              <a:latin typeface="Segoe Print" pitchFamily="2" charset="0"/>
            </a:endParaRPr>
          </a:p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  <a:latin typeface="Segoe Print" pitchFamily="2" charset="0"/>
              </a:rPr>
              <a:t>Decoding :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menginterpretasikan</a:t>
            </a:r>
            <a:r>
              <a:rPr lang="en-US" sz="1600" b="0" dirty="0">
                <a:solidFill>
                  <a:schemeClr val="tx1"/>
                </a:solidFill>
                <a:latin typeface="Segoe Print" pitchFamily="2" charset="0"/>
              </a:rPr>
              <a:t> </a:t>
            </a:r>
            <a:r>
              <a:rPr lang="en-US" sz="1600" b="0" dirty="0" err="1" smtClean="0">
                <a:solidFill>
                  <a:schemeClr val="tx1"/>
                </a:solidFill>
                <a:latin typeface="Segoe Print" pitchFamily="2" charset="0"/>
              </a:rPr>
              <a:t>pesan</a:t>
            </a:r>
            <a:endParaRPr lang="en-US" sz="1600" b="0" dirty="0">
              <a:solidFill>
                <a:schemeClr val="tx1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501" name="Rectangle 53"/>
          <p:cNvSpPr>
            <a:spLocks noGrp="1" noChangeArrowheads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pPr algn="ctr"/>
            <a:r>
              <a:rPr lang="en-US" dirty="0" err="1" smtClean="0">
                <a:latin typeface="Segoe Print" pitchFamily="2" charset="0"/>
              </a:rPr>
              <a:t>Klasifikasi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Tipe</a:t>
            </a:r>
            <a:r>
              <a:rPr lang="en-US" dirty="0" smtClean="0">
                <a:latin typeface="Segoe Print" pitchFamily="2" charset="0"/>
              </a:rPr>
              <a:t> </a:t>
            </a:r>
            <a:r>
              <a:rPr lang="en-US" dirty="0" err="1" smtClean="0">
                <a:latin typeface="Segoe Print" pitchFamily="2" charset="0"/>
              </a:rPr>
              <a:t>Komunikasi</a:t>
            </a:r>
            <a:endParaRPr lang="en-US" dirty="0">
              <a:latin typeface="Segoe Print" pitchFamily="2" charset="0"/>
            </a:endParaRPr>
          </a:p>
        </p:txBody>
      </p:sp>
      <p:sp>
        <p:nvSpPr>
          <p:cNvPr id="360503" name="AutoShape 55"/>
          <p:cNvSpPr>
            <a:spLocks noChangeArrowheads="1"/>
          </p:cNvSpPr>
          <p:nvPr/>
        </p:nvSpPr>
        <p:spPr bwMode="gray">
          <a:xfrm flipH="1">
            <a:off x="1960562" y="1774825"/>
            <a:ext cx="2906712" cy="1960564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4549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04" name="Line 56"/>
          <p:cNvSpPr>
            <a:spLocks noChangeShapeType="1"/>
          </p:cNvSpPr>
          <p:nvPr/>
        </p:nvSpPr>
        <p:spPr bwMode="gray">
          <a:xfrm>
            <a:off x="4918075" y="1289050"/>
            <a:ext cx="0" cy="4814888"/>
          </a:xfrm>
          <a:prstGeom prst="line">
            <a:avLst/>
          </a:prstGeom>
          <a:noFill/>
          <a:ln w="9525">
            <a:solidFill>
              <a:srgbClr val="080808"/>
            </a:solidFill>
            <a:prstDash val="lgDash"/>
            <a:round/>
            <a:headEnd type="stealth" w="med" len="med"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05" name="AutoShape 57"/>
          <p:cNvSpPr>
            <a:spLocks noChangeArrowheads="1"/>
          </p:cNvSpPr>
          <p:nvPr/>
        </p:nvSpPr>
        <p:spPr bwMode="gray">
          <a:xfrm>
            <a:off x="4978400" y="1774825"/>
            <a:ext cx="2906712" cy="1960564"/>
          </a:xfrm>
          <a:prstGeom prst="rtTriangl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51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06" name="AutoShape 58"/>
          <p:cNvSpPr>
            <a:spLocks noChangeArrowheads="1"/>
          </p:cNvSpPr>
          <p:nvPr/>
        </p:nvSpPr>
        <p:spPr bwMode="gray">
          <a:xfrm rot="5400000">
            <a:off x="5453061" y="3338515"/>
            <a:ext cx="1960566" cy="2906712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07" name="AutoShape 59"/>
          <p:cNvSpPr>
            <a:spLocks noChangeArrowheads="1"/>
          </p:cNvSpPr>
          <p:nvPr/>
        </p:nvSpPr>
        <p:spPr bwMode="gray">
          <a:xfrm rot="16200000" flipH="1">
            <a:off x="2435224" y="3338514"/>
            <a:ext cx="1960565" cy="2906712"/>
          </a:xfrm>
          <a:prstGeom prst="rtTriangl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784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08" name="Line 60"/>
          <p:cNvSpPr>
            <a:spLocks noChangeShapeType="1"/>
          </p:cNvSpPr>
          <p:nvPr/>
        </p:nvSpPr>
        <p:spPr bwMode="gray">
          <a:xfrm>
            <a:off x="1219200" y="3724870"/>
            <a:ext cx="7255814" cy="45720"/>
          </a:xfrm>
          <a:prstGeom prst="line">
            <a:avLst/>
          </a:prstGeom>
          <a:noFill/>
          <a:ln w="9525">
            <a:solidFill>
              <a:srgbClr val="080808"/>
            </a:solidFill>
            <a:prstDash val="lgDash"/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0510" name="Rectangle 62"/>
          <p:cNvSpPr>
            <a:spLocks noChangeArrowheads="1"/>
          </p:cNvSpPr>
          <p:nvPr/>
        </p:nvSpPr>
        <p:spPr bwMode="gray">
          <a:xfrm>
            <a:off x="2712400" y="2711449"/>
            <a:ext cx="2316239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Arus</a:t>
            </a:r>
            <a:endParaRPr lang="en-US" sz="2000" dirty="0" smtClean="0">
              <a:solidFill>
                <a:srgbClr val="080808"/>
              </a:solidFill>
              <a:latin typeface="Segoe Print" pitchFamily="2" charset="0"/>
            </a:endParaRPr>
          </a:p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Komunikasi</a:t>
            </a:r>
            <a:endParaRPr lang="en-US" sz="2000" dirty="0">
              <a:solidFill>
                <a:srgbClr val="080808"/>
              </a:solidFill>
              <a:latin typeface="Segoe Print" pitchFamily="2" charset="0"/>
            </a:endParaRPr>
          </a:p>
        </p:txBody>
      </p:sp>
      <p:sp>
        <p:nvSpPr>
          <p:cNvPr id="360511" name="Rectangle 63"/>
          <p:cNvSpPr>
            <a:spLocks noChangeArrowheads="1"/>
          </p:cNvSpPr>
          <p:nvPr/>
        </p:nvSpPr>
        <p:spPr bwMode="gray">
          <a:xfrm>
            <a:off x="4728525" y="2711449"/>
            <a:ext cx="2316239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Saluran</a:t>
            </a:r>
            <a:endParaRPr lang="en-US" sz="2000" dirty="0" smtClean="0">
              <a:solidFill>
                <a:srgbClr val="080808"/>
              </a:solidFill>
              <a:latin typeface="Segoe Print" pitchFamily="2" charset="0"/>
            </a:endParaRPr>
          </a:p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Komunikasi</a:t>
            </a:r>
            <a:endParaRPr lang="en-US" sz="2000" dirty="0">
              <a:solidFill>
                <a:srgbClr val="080808"/>
              </a:solidFill>
              <a:latin typeface="Segoe Print" pitchFamily="2" charset="0"/>
            </a:endParaRPr>
          </a:p>
        </p:txBody>
      </p:sp>
      <p:sp>
        <p:nvSpPr>
          <p:cNvPr id="360512" name="Rectangle 64"/>
          <p:cNvSpPr>
            <a:spLocks noChangeArrowheads="1"/>
          </p:cNvSpPr>
          <p:nvPr/>
        </p:nvSpPr>
        <p:spPr bwMode="gray">
          <a:xfrm>
            <a:off x="4690425" y="4076699"/>
            <a:ext cx="2316239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80808"/>
                </a:solidFill>
                <a:latin typeface="Segoe Print" pitchFamily="2" charset="0"/>
              </a:rPr>
              <a:t>Media</a:t>
            </a:r>
          </a:p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Komunikasi</a:t>
            </a:r>
            <a:endParaRPr lang="en-US" sz="2000" dirty="0">
              <a:solidFill>
                <a:srgbClr val="080808"/>
              </a:solidFill>
              <a:latin typeface="Segoe Print" pitchFamily="2" charset="0"/>
            </a:endParaRPr>
          </a:p>
        </p:txBody>
      </p:sp>
      <p:sp>
        <p:nvSpPr>
          <p:cNvPr id="360513" name="Rectangle 65"/>
          <p:cNvSpPr>
            <a:spLocks noChangeArrowheads="1"/>
          </p:cNvSpPr>
          <p:nvPr/>
        </p:nvSpPr>
        <p:spPr bwMode="gray">
          <a:xfrm>
            <a:off x="2817175" y="4076699"/>
            <a:ext cx="2316239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Jaringan</a:t>
            </a:r>
            <a:r>
              <a:rPr lang="en-US" sz="2000" dirty="0" smtClean="0">
                <a:solidFill>
                  <a:srgbClr val="080808"/>
                </a:solidFill>
                <a:latin typeface="Segoe Print" pitchFamily="2" charset="0"/>
              </a:rPr>
              <a:t> </a:t>
            </a:r>
          </a:p>
          <a:p>
            <a:r>
              <a:rPr lang="en-US" sz="2000" dirty="0" err="1" smtClean="0">
                <a:solidFill>
                  <a:srgbClr val="080808"/>
                </a:solidFill>
                <a:latin typeface="Segoe Print" pitchFamily="2" charset="0"/>
              </a:rPr>
              <a:t>Komunikasi</a:t>
            </a:r>
            <a:endParaRPr lang="en-US" sz="2000" dirty="0">
              <a:solidFill>
                <a:srgbClr val="080808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7216" name="Group 32"/>
          <p:cNvGrpSpPr>
            <a:grpSpLocks/>
          </p:cNvGrpSpPr>
          <p:nvPr/>
        </p:nvGrpSpPr>
        <p:grpSpPr bwMode="auto">
          <a:xfrm>
            <a:off x="6478588" y="2168525"/>
            <a:ext cx="2170112" cy="2994025"/>
            <a:chOff x="3838" y="1442"/>
            <a:chExt cx="1489" cy="2054"/>
          </a:xfrm>
        </p:grpSpPr>
        <p:sp>
          <p:nvSpPr>
            <p:cNvPr id="477212" name="AutoShape 28"/>
            <p:cNvSpPr>
              <a:spLocks noChangeArrowheads="1"/>
            </p:cNvSpPr>
            <p:nvPr/>
          </p:nvSpPr>
          <p:spPr bwMode="gray">
            <a:xfrm>
              <a:off x="3840" y="1442"/>
              <a:ext cx="1487" cy="2054"/>
            </a:xfrm>
            <a:prstGeom prst="roundRect">
              <a:avLst>
                <a:gd name="adj" fmla="val 12574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13" name="AutoShape 29"/>
            <p:cNvSpPr>
              <a:spLocks noChangeArrowheads="1"/>
            </p:cNvSpPr>
            <p:nvPr/>
          </p:nvSpPr>
          <p:spPr bwMode="gray">
            <a:xfrm>
              <a:off x="3838" y="2963"/>
              <a:ext cx="1481" cy="529"/>
            </a:xfrm>
            <a:prstGeom prst="roundRect">
              <a:avLst>
                <a:gd name="adj" fmla="val 32134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14" name="AutoShape 30"/>
            <p:cNvSpPr>
              <a:spLocks noChangeArrowheads="1"/>
            </p:cNvSpPr>
            <p:nvPr/>
          </p:nvSpPr>
          <p:spPr bwMode="gray">
            <a:xfrm>
              <a:off x="3851" y="1448"/>
              <a:ext cx="1462" cy="530"/>
            </a:xfrm>
            <a:prstGeom prst="roundRect">
              <a:avLst>
                <a:gd name="adj" fmla="val 31319"/>
              </a:avLst>
            </a:prstGeom>
            <a:gradFill rotWithShape="1">
              <a:gsLst>
                <a:gs pos="0">
                  <a:schemeClr val="folHlink">
                    <a:gamma/>
                    <a:tint val="3333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</p:grpSp>
      <p:grpSp>
        <p:nvGrpSpPr>
          <p:cNvPr id="477215" name="Group 31"/>
          <p:cNvGrpSpPr>
            <a:grpSpLocks/>
          </p:cNvGrpSpPr>
          <p:nvPr/>
        </p:nvGrpSpPr>
        <p:grpSpPr bwMode="auto">
          <a:xfrm>
            <a:off x="4141788" y="2449513"/>
            <a:ext cx="2170112" cy="2713037"/>
            <a:chOff x="2234" y="1634"/>
            <a:chExt cx="1489" cy="1862"/>
          </a:xfrm>
        </p:grpSpPr>
        <p:sp>
          <p:nvSpPr>
            <p:cNvPr id="477208" name="AutoShape 24"/>
            <p:cNvSpPr>
              <a:spLocks noChangeArrowheads="1"/>
            </p:cNvSpPr>
            <p:nvPr/>
          </p:nvSpPr>
          <p:spPr bwMode="gray">
            <a:xfrm>
              <a:off x="2236" y="1634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09" name="AutoShape 25"/>
            <p:cNvSpPr>
              <a:spLocks noChangeArrowheads="1"/>
            </p:cNvSpPr>
            <p:nvPr/>
          </p:nvSpPr>
          <p:spPr bwMode="gray">
            <a:xfrm>
              <a:off x="2234" y="3013"/>
              <a:ext cx="1488" cy="479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10" name="AutoShape 26"/>
            <p:cNvSpPr>
              <a:spLocks noChangeArrowheads="1"/>
            </p:cNvSpPr>
            <p:nvPr/>
          </p:nvSpPr>
          <p:spPr bwMode="gray">
            <a:xfrm>
              <a:off x="2241" y="1640"/>
              <a:ext cx="1475" cy="479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</p:grpSp>
      <p:grpSp>
        <p:nvGrpSpPr>
          <p:cNvPr id="477206" name="Group 22"/>
          <p:cNvGrpSpPr>
            <a:grpSpLocks/>
          </p:cNvGrpSpPr>
          <p:nvPr/>
        </p:nvGrpSpPr>
        <p:grpSpPr bwMode="auto">
          <a:xfrm>
            <a:off x="1835150" y="2854325"/>
            <a:ext cx="2170113" cy="2308225"/>
            <a:chOff x="797" y="1945"/>
            <a:chExt cx="1489" cy="1584"/>
          </a:xfrm>
        </p:grpSpPr>
        <p:sp>
          <p:nvSpPr>
            <p:cNvPr id="477201" name="AutoShape 17"/>
            <p:cNvSpPr>
              <a:spLocks noChangeArrowheads="1"/>
            </p:cNvSpPr>
            <p:nvPr/>
          </p:nvSpPr>
          <p:spPr bwMode="gray"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03" name="AutoShape 19"/>
            <p:cNvSpPr>
              <a:spLocks noChangeArrowheads="1"/>
            </p:cNvSpPr>
            <p:nvPr/>
          </p:nvSpPr>
          <p:spPr bwMode="gray">
            <a:xfrm>
              <a:off x="797" y="3118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  <p:sp>
          <p:nvSpPr>
            <p:cNvPr id="477204" name="AutoShape 20"/>
            <p:cNvSpPr>
              <a:spLocks noChangeArrowheads="1"/>
            </p:cNvSpPr>
            <p:nvPr/>
          </p:nvSpPr>
          <p:spPr bwMode="gray">
            <a:xfrm>
              <a:off x="817" y="1950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hlink">
                    <a:gamma/>
                    <a:tint val="33333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2000">
                <a:latin typeface="Segoe Print" pitchFamily="2" charset="0"/>
              </a:endParaRPr>
            </a:p>
          </p:txBody>
        </p:sp>
      </p:grpSp>
      <p:sp>
        <p:nvSpPr>
          <p:cNvPr id="477190" name="WordArt 6"/>
          <p:cNvSpPr>
            <a:spLocks noChangeArrowheads="1" noChangeShapeType="1" noTextEdit="1"/>
          </p:cNvSpPr>
          <p:nvPr/>
        </p:nvSpPr>
        <p:spPr bwMode="gray">
          <a:xfrm>
            <a:off x="1962150" y="2946400"/>
            <a:ext cx="452438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000" i="1" kern="10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Segoe Print" pitchFamily="2" charset="0"/>
              </a:rPr>
              <a:t>01</a:t>
            </a:r>
          </a:p>
        </p:txBody>
      </p:sp>
      <p:sp>
        <p:nvSpPr>
          <p:cNvPr id="477191" name="WordArt 7"/>
          <p:cNvSpPr>
            <a:spLocks noChangeArrowheads="1" noChangeShapeType="1" noTextEdit="1"/>
          </p:cNvSpPr>
          <p:nvPr/>
        </p:nvSpPr>
        <p:spPr bwMode="gray">
          <a:xfrm>
            <a:off x="4260850" y="2524125"/>
            <a:ext cx="454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000" i="1" kern="10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Segoe Print" pitchFamily="2" charset="0"/>
              </a:rPr>
              <a:t>02</a:t>
            </a:r>
          </a:p>
        </p:txBody>
      </p:sp>
      <p:sp>
        <p:nvSpPr>
          <p:cNvPr id="477192" name="WordArt 8"/>
          <p:cNvSpPr>
            <a:spLocks noChangeArrowheads="1" noChangeShapeType="1" noTextEdit="1"/>
          </p:cNvSpPr>
          <p:nvPr/>
        </p:nvSpPr>
        <p:spPr bwMode="gray">
          <a:xfrm>
            <a:off x="6565900" y="2249488"/>
            <a:ext cx="454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sz="2000" i="1" kern="10">
                <a:ln w="9525">
                  <a:noFill/>
                  <a:round/>
                  <a:headEnd/>
                  <a:tailEnd/>
                </a:ln>
                <a:solidFill>
                  <a:srgbClr val="FFFFFF">
                    <a:alpha val="50000"/>
                  </a:srgbClr>
                </a:solidFill>
                <a:latin typeface="Segoe Print" pitchFamily="2" charset="0"/>
              </a:rPr>
              <a:t>03</a:t>
            </a:r>
          </a:p>
        </p:txBody>
      </p:sp>
      <p:sp>
        <p:nvSpPr>
          <p:cNvPr id="477193" name="Text Box 9"/>
          <p:cNvSpPr txBox="1">
            <a:spLocks noChangeArrowheads="1"/>
          </p:cNvSpPr>
          <p:nvPr/>
        </p:nvSpPr>
        <p:spPr bwMode="gray">
          <a:xfrm>
            <a:off x="1858963" y="3589338"/>
            <a:ext cx="2084387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Formal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Informal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</p:txBody>
      </p:sp>
      <p:sp>
        <p:nvSpPr>
          <p:cNvPr id="477194" name="Text Box 10"/>
          <p:cNvSpPr txBox="1">
            <a:spLocks noChangeArrowheads="1"/>
          </p:cNvSpPr>
          <p:nvPr/>
        </p:nvSpPr>
        <p:spPr bwMode="gray">
          <a:xfrm>
            <a:off x="4183063" y="3052763"/>
            <a:ext cx="208438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Verbal</a:t>
            </a: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Nonverbal</a:t>
            </a: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Visual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</p:txBody>
      </p:sp>
      <p:sp>
        <p:nvSpPr>
          <p:cNvPr id="477195" name="Text Box 11"/>
          <p:cNvSpPr txBox="1">
            <a:spLocks noChangeArrowheads="1"/>
          </p:cNvSpPr>
          <p:nvPr/>
        </p:nvSpPr>
        <p:spPr bwMode="gray">
          <a:xfrm>
            <a:off x="6502400" y="2820988"/>
            <a:ext cx="20891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</a:t>
            </a: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Vertikal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</a:t>
            </a: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Horisontal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50000"/>
              </a:spcBef>
              <a:buFont typeface="+mj-lt"/>
              <a:buAutoNum type="alphaLcPeriod"/>
            </a:pPr>
            <a:r>
              <a:rPr lang="en-US" sz="2000" b="0" dirty="0" err="1" smtClean="0">
                <a:solidFill>
                  <a:srgbClr val="FFFFFF"/>
                </a:solidFill>
                <a:latin typeface="Segoe Print" pitchFamily="2" charset="0"/>
              </a:rPr>
              <a:t>Komunikasi</a:t>
            </a:r>
            <a:r>
              <a:rPr lang="en-US" sz="2000" b="0" dirty="0" smtClean="0">
                <a:solidFill>
                  <a:srgbClr val="FFFFFF"/>
                </a:solidFill>
                <a:latin typeface="Segoe Print" pitchFamily="2" charset="0"/>
              </a:rPr>
              <a:t> Diagonal</a:t>
            </a:r>
            <a:endParaRPr lang="en-US" sz="2000" b="0" dirty="0">
              <a:solidFill>
                <a:srgbClr val="FFFFFF"/>
              </a:solidFill>
              <a:latin typeface="Segoe Print" pitchFamily="2" charset="0"/>
            </a:endParaRPr>
          </a:p>
        </p:txBody>
      </p:sp>
      <p:sp>
        <p:nvSpPr>
          <p:cNvPr id="477196" name="Text Box 12"/>
          <p:cNvSpPr txBox="1">
            <a:spLocks noChangeArrowheads="1"/>
          </p:cNvSpPr>
          <p:nvPr/>
        </p:nvSpPr>
        <p:spPr bwMode="black">
          <a:xfrm>
            <a:off x="1968500" y="2263775"/>
            <a:ext cx="17272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latin typeface="Segoe Print" pitchFamily="2" charset="0"/>
              </a:rPr>
              <a:t>Saluran</a:t>
            </a:r>
            <a:r>
              <a:rPr lang="en-US" sz="2000" dirty="0" smtClean="0">
                <a:latin typeface="Segoe Print" pitchFamily="2" charset="0"/>
              </a:rPr>
              <a:t> </a:t>
            </a:r>
            <a:r>
              <a:rPr lang="en-US" sz="2000" dirty="0" err="1" smtClean="0">
                <a:latin typeface="Segoe Print" pitchFamily="2" charset="0"/>
              </a:rPr>
              <a:t>Komunikasi</a:t>
            </a:r>
            <a:endParaRPr lang="en-US" sz="2000" dirty="0">
              <a:latin typeface="Segoe Print" pitchFamily="2" charset="0"/>
            </a:endParaRPr>
          </a:p>
        </p:txBody>
      </p:sp>
      <p:sp>
        <p:nvSpPr>
          <p:cNvPr id="477197" name="Text Box 13"/>
          <p:cNvSpPr txBox="1">
            <a:spLocks noChangeArrowheads="1"/>
          </p:cNvSpPr>
          <p:nvPr/>
        </p:nvSpPr>
        <p:spPr bwMode="black">
          <a:xfrm>
            <a:off x="4368800" y="1758950"/>
            <a:ext cx="17272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smtClean="0">
                <a:latin typeface="Segoe Print" pitchFamily="2" charset="0"/>
              </a:rPr>
              <a:t>Media </a:t>
            </a:r>
            <a:r>
              <a:rPr lang="en-US" sz="2000" dirty="0" err="1" smtClean="0">
                <a:latin typeface="Segoe Print" pitchFamily="2" charset="0"/>
              </a:rPr>
              <a:t>Komunikasi</a:t>
            </a:r>
            <a:endParaRPr lang="en-US" sz="2000" dirty="0">
              <a:latin typeface="Segoe Print" pitchFamily="2" charset="0"/>
            </a:endParaRPr>
          </a:p>
        </p:txBody>
      </p:sp>
      <p:sp>
        <p:nvSpPr>
          <p:cNvPr id="477198" name="Text Box 14"/>
          <p:cNvSpPr txBox="1">
            <a:spLocks noChangeArrowheads="1"/>
          </p:cNvSpPr>
          <p:nvPr/>
        </p:nvSpPr>
        <p:spPr bwMode="black">
          <a:xfrm>
            <a:off x="6724650" y="1519238"/>
            <a:ext cx="1714500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latin typeface="Segoe Print" pitchFamily="2" charset="0"/>
              </a:rPr>
              <a:t>Arus</a:t>
            </a:r>
            <a:r>
              <a:rPr lang="en-US" sz="2000" dirty="0" smtClean="0">
                <a:latin typeface="Segoe Print" pitchFamily="2" charset="0"/>
              </a:rPr>
              <a:t> </a:t>
            </a:r>
            <a:r>
              <a:rPr lang="en-US" sz="2000" dirty="0" err="1" smtClean="0">
                <a:latin typeface="Segoe Print" pitchFamily="2" charset="0"/>
              </a:rPr>
              <a:t>Komunikasi</a:t>
            </a:r>
            <a:endParaRPr lang="en-US" sz="2000" dirty="0">
              <a:latin typeface="Segoe Print" pitchFamily="2" charset="0"/>
            </a:endParaRPr>
          </a:p>
        </p:txBody>
      </p:sp>
      <p:sp>
        <p:nvSpPr>
          <p:cNvPr id="477200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err="1" smtClean="0">
                <a:latin typeface="Segoe Print" pitchFamily="2" charset="0"/>
              </a:rPr>
              <a:t>Tipe-Tipe</a:t>
            </a:r>
            <a:r>
              <a:rPr lang="en-US" sz="5400" dirty="0" smtClean="0">
                <a:latin typeface="Segoe Print" pitchFamily="2" charset="0"/>
              </a:rPr>
              <a:t> </a:t>
            </a:r>
            <a:r>
              <a:rPr lang="en-US" sz="5400" dirty="0" err="1" smtClean="0">
                <a:latin typeface="Segoe Print" pitchFamily="2" charset="0"/>
              </a:rPr>
              <a:t>Komunikasi</a:t>
            </a:r>
            <a:endParaRPr lang="en-US" sz="5400" dirty="0">
              <a:latin typeface="Segoe Print" pitchFamily="2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>
                <a:latin typeface="Segoe Print" pitchFamily="2" charset="0"/>
              </a:rPr>
              <a:t>Keuntungan</a:t>
            </a:r>
            <a:r>
              <a:rPr lang="en-US" sz="2400" dirty="0" smtClean="0">
                <a:latin typeface="Segoe Print" pitchFamily="2" charset="0"/>
              </a:rPr>
              <a:t> &amp; </a:t>
            </a:r>
            <a:r>
              <a:rPr lang="en-US" sz="2400" dirty="0" err="1" smtClean="0">
                <a:latin typeface="Segoe Print" pitchFamily="2" charset="0"/>
              </a:rPr>
              <a:t>Kerugian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Tipe</a:t>
            </a:r>
            <a:r>
              <a:rPr lang="en-US" sz="2400" dirty="0" smtClean="0">
                <a:latin typeface="Segoe Print" pitchFamily="2" charset="0"/>
              </a:rPr>
              <a:t> </a:t>
            </a:r>
            <a:r>
              <a:rPr lang="en-US" sz="2400" dirty="0" err="1" smtClean="0">
                <a:latin typeface="Segoe Print" pitchFamily="2" charset="0"/>
              </a:rPr>
              <a:t>Berdasarkan</a:t>
            </a:r>
            <a:r>
              <a:rPr lang="en-US" sz="2400" dirty="0" smtClean="0">
                <a:latin typeface="Segoe Print" pitchFamily="2" charset="0"/>
              </a:rPr>
              <a:t> Media </a:t>
            </a:r>
            <a:r>
              <a:rPr lang="en-US" sz="2400" dirty="0" err="1" smtClean="0">
                <a:latin typeface="Segoe Print" pitchFamily="2" charset="0"/>
              </a:rPr>
              <a:t>Komunikasi</a:t>
            </a:r>
            <a:r>
              <a:rPr lang="en-US" sz="2400" dirty="0" smtClean="0">
                <a:latin typeface="Segoe Print" pitchFamily="2" charset="0"/>
              </a:rPr>
              <a:t> (</a:t>
            </a:r>
            <a:r>
              <a:rPr lang="en-US" sz="2400" dirty="0" err="1" smtClean="0">
                <a:latin typeface="Segoe Print" pitchFamily="2" charset="0"/>
              </a:rPr>
              <a:t>Hitt</a:t>
            </a:r>
            <a:r>
              <a:rPr lang="en-US" sz="2400" dirty="0" smtClean="0">
                <a:latin typeface="Segoe Print" pitchFamily="2" charset="0"/>
              </a:rPr>
              <a:t>, Black, Porter, 2005)</a:t>
            </a:r>
            <a:endParaRPr lang="en-US" sz="2400" dirty="0">
              <a:latin typeface="Segoe Print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89859" y="1328822"/>
          <a:ext cx="7981952" cy="485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999"/>
                <a:gridCol w="2310064"/>
                <a:gridCol w="1973178"/>
                <a:gridCol w="2175711"/>
              </a:tblGrid>
              <a:tr h="522191">
                <a:tc rowSpan="2">
                  <a:txBody>
                    <a:bodyPr/>
                    <a:lstStyle/>
                    <a:p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Segoe Print" pitchFamily="2" charset="0"/>
                        </a:rPr>
                        <a:t>Komunikasi</a:t>
                      </a:r>
                      <a:r>
                        <a:rPr lang="en-US" sz="2400" baseline="0" dirty="0" smtClean="0">
                          <a:latin typeface="Segoe Print" pitchFamily="2" charset="0"/>
                        </a:rPr>
                        <a:t> Verbal</a:t>
                      </a:r>
                      <a:endParaRPr lang="en-US" sz="2400" dirty="0">
                        <a:latin typeface="Segoe Print" pitchFamily="2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400" dirty="0" err="1" smtClean="0">
                          <a:latin typeface="Segoe Print" pitchFamily="2" charset="0"/>
                        </a:rPr>
                        <a:t>Komunikasi</a:t>
                      </a:r>
                      <a:r>
                        <a:rPr lang="en-US" sz="2400" dirty="0" smtClean="0">
                          <a:latin typeface="Segoe Print" pitchFamily="2" charset="0"/>
                        </a:rPr>
                        <a:t> Nonverbal</a:t>
                      </a:r>
                      <a:endParaRPr lang="en-US" sz="2400" dirty="0">
                        <a:latin typeface="Segoe Print" pitchFamily="2" charset="0"/>
                      </a:endParaRPr>
                    </a:p>
                  </a:txBody>
                  <a:tcPr/>
                </a:tc>
              </a:tr>
              <a:tr h="59721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Segoe Print" pitchFamily="2" charset="0"/>
                        </a:rPr>
                        <a:t>Oral</a:t>
                      </a:r>
                      <a:endParaRPr lang="en-US" sz="2400" dirty="0">
                        <a:latin typeface="Segoe Print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Segoe Print" pitchFamily="2" charset="0"/>
                        </a:rPr>
                        <a:t>Written</a:t>
                      </a:r>
                      <a:endParaRPr lang="en-US" sz="2400" dirty="0">
                        <a:latin typeface="Segoe Print" pitchFamily="2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2440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Advantages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Vivid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Stimulating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Commands attention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Difficult to ignore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Flexible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Adaptive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Decreased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  misinterpretation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Precise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dirty="0" smtClean="0">
                          <a:latin typeface="Calibri" pitchFamily="34" charset="0"/>
                        </a:rPr>
                        <a:t> Effectiveness of 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  </a:t>
                      </a:r>
                      <a:r>
                        <a:rPr lang="en-US" dirty="0" smtClean="0">
                          <a:latin typeface="Calibri" pitchFamily="34" charset="0"/>
                        </a:rPr>
                        <a:t>communication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>
                          <a:latin typeface="Calibri" pitchFamily="34" charset="0"/>
                        </a:rPr>
                        <a:t>   increase with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dirty="0" smtClean="0">
                          <a:latin typeface="Calibri" pitchFamily="34" charset="0"/>
                        </a:rPr>
                        <a:t>   congruence to oral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  </a:t>
                      </a:r>
                      <a:r>
                        <a:rPr lang="en-US" dirty="0" smtClean="0">
                          <a:latin typeface="Calibri" pitchFamily="34" charset="0"/>
                        </a:rPr>
                        <a:t>presentation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Can emphasize    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baseline="0" dirty="0" smtClean="0">
                          <a:latin typeface="Calibri" pitchFamily="34" charset="0"/>
                        </a:rPr>
                        <a:t>   meaning</a:t>
                      </a:r>
                      <a:endParaRPr lang="en-US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14930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libri" pitchFamily="34" charset="0"/>
                        </a:rPr>
                        <a:t>Disadvantages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 Transitory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 Subject to misinterpretation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Precision loss in  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dirty="0" smtClean="0">
                          <a:latin typeface="Calibri" pitchFamily="34" charset="0"/>
                        </a:rPr>
                        <a:t> translation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Inflexible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Easier to ignore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>
                          <a:latin typeface="Calibri" pitchFamily="34" charset="0"/>
                        </a:rPr>
                        <a:t> Meanings of nonverbal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communication not universal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err="1" smtClean="0">
                <a:latin typeface="Segoe Print" pitchFamily="2" charset="0"/>
              </a:rPr>
              <a:t>Tipe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Berdasarkan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Jaringan</a:t>
            </a:r>
            <a:r>
              <a:rPr lang="en-US" sz="3000" dirty="0" smtClean="0">
                <a:latin typeface="Segoe Print" pitchFamily="2" charset="0"/>
              </a:rPr>
              <a:t> </a:t>
            </a:r>
            <a:r>
              <a:rPr lang="en-US" sz="3000" dirty="0" err="1" smtClean="0">
                <a:latin typeface="Segoe Print" pitchFamily="2" charset="0"/>
              </a:rPr>
              <a:t>Komunikasi</a:t>
            </a:r>
            <a:endParaRPr lang="en-US" sz="3000" dirty="0">
              <a:latin typeface="Segoe Print" pitchFamily="2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1809750" y="19240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1809750" y="26479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B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828800" y="33718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847850" y="40576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847850" y="47625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>
            <a:stCxn id="4" idx="4"/>
          </p:cNvCxnSpPr>
          <p:nvPr/>
        </p:nvCxnSpPr>
        <p:spPr bwMode="auto">
          <a:xfrm rot="5400000">
            <a:off x="1847850" y="243840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rot="5400000">
            <a:off x="1847850" y="318135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 bwMode="auto">
          <a:xfrm rot="5400000">
            <a:off x="1885950" y="459105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 bwMode="auto">
          <a:xfrm rot="5400000">
            <a:off x="1866900" y="3886200"/>
            <a:ext cx="3429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 bwMode="auto">
          <a:xfrm>
            <a:off x="1333500" y="527685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Rantai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I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4552950" y="19050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3905250" y="30670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B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3848100" y="47053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5105400" y="31051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5105400" y="47244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0" name="Straight Arrow Connector 19"/>
          <p:cNvCxnSpPr>
            <a:stCxn id="15" idx="3"/>
            <a:endCxn id="16" idx="0"/>
          </p:cNvCxnSpPr>
          <p:nvPr/>
        </p:nvCxnSpPr>
        <p:spPr bwMode="auto">
          <a:xfrm rot="5400000">
            <a:off x="3929880" y="2382603"/>
            <a:ext cx="869367" cy="4995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8" idx="0"/>
          </p:cNvCxnSpPr>
          <p:nvPr/>
        </p:nvCxnSpPr>
        <p:spPr bwMode="auto">
          <a:xfrm rot="16200000" flipH="1">
            <a:off x="4653780" y="2443979"/>
            <a:ext cx="907467" cy="4148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 rot="5400000">
            <a:off x="3496451" y="4048107"/>
            <a:ext cx="1161256" cy="8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 bwMode="auto">
          <a:xfrm rot="5400000">
            <a:off x="4734701" y="4067157"/>
            <a:ext cx="1161256" cy="8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 bwMode="auto">
          <a:xfrm>
            <a:off x="4000500" y="527685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Rantai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U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Terbalik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Oval 52"/>
          <p:cNvSpPr/>
          <p:nvPr/>
        </p:nvSpPr>
        <p:spPr bwMode="auto">
          <a:xfrm>
            <a:off x="7620000" y="19431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6972300" y="31051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B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6915150" y="47434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C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8172450" y="314325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D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8172450" y="4762500"/>
            <a:ext cx="419100" cy="3429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tx1"/>
                </a:solidFill>
                <a:latin typeface="Arial" charset="0"/>
              </a:rPr>
              <a:t>E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8" name="Straight Arrow Connector 57"/>
          <p:cNvCxnSpPr>
            <a:stCxn id="53" idx="3"/>
            <a:endCxn id="54" idx="0"/>
          </p:cNvCxnSpPr>
          <p:nvPr/>
        </p:nvCxnSpPr>
        <p:spPr bwMode="auto">
          <a:xfrm rot="5400000">
            <a:off x="6996930" y="2420703"/>
            <a:ext cx="869367" cy="49952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56" idx="0"/>
          </p:cNvCxnSpPr>
          <p:nvPr/>
        </p:nvCxnSpPr>
        <p:spPr bwMode="auto">
          <a:xfrm rot="16200000" flipH="1">
            <a:off x="7720830" y="2482079"/>
            <a:ext cx="907467" cy="4148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 bwMode="auto">
          <a:xfrm rot="5400000">
            <a:off x="6563501" y="4086207"/>
            <a:ext cx="1161256" cy="8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 bwMode="auto">
          <a:xfrm rot="5400000">
            <a:off x="7801751" y="4105257"/>
            <a:ext cx="1161256" cy="83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1" name="Rounded Rectangle 70"/>
          <p:cNvSpPr/>
          <p:nvPr/>
        </p:nvSpPr>
        <p:spPr bwMode="auto">
          <a:xfrm>
            <a:off x="7010400" y="5257800"/>
            <a:ext cx="1485900" cy="514350"/>
          </a:xfrm>
          <a:prstGeom prst="roundRect">
            <a:avLst/>
          </a:prstGeom>
          <a:solidFill>
            <a:srgbClr val="FFFFFF"/>
          </a:solidFill>
          <a:ln w="2857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Tipe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Lingkaran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(</a:t>
            </a:r>
            <a:r>
              <a:rPr kumimoji="0" lang="en-US" sz="1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Circle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)</a:t>
            </a:r>
          </a:p>
        </p:txBody>
      </p:sp>
      <p:cxnSp>
        <p:nvCxnSpPr>
          <p:cNvPr id="73" name="Straight Arrow Connector 72"/>
          <p:cNvCxnSpPr/>
          <p:nvPr/>
        </p:nvCxnSpPr>
        <p:spPr bwMode="auto">
          <a:xfrm>
            <a:off x="7315200" y="4953000"/>
            <a:ext cx="838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7TGp_bizpeople_light_ani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437TGp_bizpeople_light_ani</Template>
  <TotalTime>222</TotalTime>
  <Words>432</Words>
  <Application>Microsoft Office PowerPoint</Application>
  <PresentationFormat>On-screen Show (4:3)</PresentationFormat>
  <Paragraphs>150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437TGp_bizpeople_light_ani</vt:lpstr>
      <vt:lpstr> COMMUNICATING</vt:lpstr>
      <vt:lpstr>Fakta Pemanfaatan Komunikasi dlm Organisasi</vt:lpstr>
      <vt:lpstr>Definisi Komunikasi</vt:lpstr>
      <vt:lpstr>Fungsi Komunikasi</vt:lpstr>
      <vt:lpstr>Model Dasar dlm Proses Komunikasi (Silalahi, 2011)</vt:lpstr>
      <vt:lpstr>Klasifikasi Tipe Komunikasi</vt:lpstr>
      <vt:lpstr>Tipe-Tipe Komunikasi</vt:lpstr>
      <vt:lpstr>Keuntungan &amp; Kerugian Tipe Berdasarkan Media Komunikasi (Hitt, Black, Porter, 2005)</vt:lpstr>
      <vt:lpstr>Tipe Berdasarkan Jaringan Komunikasi</vt:lpstr>
      <vt:lpstr>Tipe Berdasarkan Jaringan Komunikasi</vt:lpstr>
      <vt:lpstr>Slide 11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COMMUNICATING</dc:title>
  <dc:creator>User</dc:creator>
  <cp:lastModifiedBy>User</cp:lastModifiedBy>
  <cp:revision>31</cp:revision>
  <dcterms:created xsi:type="dcterms:W3CDTF">2012-11-25T13:38:47Z</dcterms:created>
  <dcterms:modified xsi:type="dcterms:W3CDTF">2012-11-25T23:36:37Z</dcterms:modified>
</cp:coreProperties>
</file>