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305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14" r:id="rId51"/>
    <p:sldId id="315" r:id="rId52"/>
    <p:sldId id="316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91EFB-9C8B-438E-9406-DC828C593DC4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2D918-0A2C-4351-8BF5-C29B1BF85E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2D918-0A2C-4351-8BF5-C29B1BF85E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2D918-0A2C-4351-8BF5-C29B1BF85E0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32D918-0A2C-4351-8BF5-C29B1BF85E0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EBFA64-985D-415B-93CA-DE8108F2FB9D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F5BCD-95E9-4DE3-97EE-67F49578717B}" type="datetimeFigureOut">
              <a:rPr lang="en-US" smtClean="0"/>
              <a:pPr/>
              <a:t>11/21/2012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06234-AF53-4F76-A2DA-52FB7330F8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Biolistrik-Otot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Pompa</a:t>
            </a:r>
            <a:r>
              <a:rPr lang="en-US" dirty="0" smtClean="0">
                <a:solidFill>
                  <a:srgbClr val="000000"/>
                </a:solidFill>
              </a:rPr>
              <a:t>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-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br>
              <a:rPr lang="en-US" baseline="30000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338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Transport </a:t>
            </a:r>
            <a:r>
              <a:rPr lang="en-US" dirty="0" err="1" smtClean="0">
                <a:solidFill>
                  <a:srgbClr val="000000"/>
                </a:solidFill>
              </a:rPr>
              <a:t>aktif</a:t>
            </a:r>
            <a:r>
              <a:rPr lang="en-US" dirty="0" smtClean="0">
                <a:solidFill>
                  <a:srgbClr val="000000"/>
                </a:solidFill>
              </a:rPr>
              <a:t>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-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merupakan</a:t>
            </a:r>
            <a:r>
              <a:rPr lang="en-US" dirty="0" smtClean="0">
                <a:solidFill>
                  <a:srgbClr val="000000"/>
                </a:solidFill>
              </a:rPr>
              <a:t> “</a:t>
            </a:r>
            <a:r>
              <a:rPr lang="en-US" dirty="0" err="1" smtClean="0">
                <a:solidFill>
                  <a:srgbClr val="000000"/>
                </a:solidFill>
              </a:rPr>
              <a:t>pompa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elektrogenik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  <a:r>
              <a:rPr lang="en-US" dirty="0" err="1" smtClean="0">
                <a:solidFill>
                  <a:srgbClr val="000000"/>
                </a:solidFill>
              </a:rPr>
              <a:t>karena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lebih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banyak</a:t>
            </a:r>
            <a:r>
              <a:rPr lang="en-US" dirty="0" smtClean="0">
                <a:solidFill>
                  <a:srgbClr val="000000"/>
                </a:solidFill>
              </a:rPr>
              <a:t> ion </a:t>
            </a:r>
            <a:r>
              <a:rPr lang="en-US" dirty="0" err="1" smtClean="0">
                <a:solidFill>
                  <a:srgbClr val="000000"/>
                </a:solidFill>
              </a:rPr>
              <a:t>positif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dipompa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(3 ion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dipompa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2 </a:t>
            </a:r>
            <a:r>
              <a:rPr lang="en-US" dirty="0" err="1" smtClean="0">
                <a:solidFill>
                  <a:srgbClr val="000000"/>
                </a:solidFill>
              </a:rPr>
              <a:t>ino</a:t>
            </a:r>
            <a:r>
              <a:rPr lang="en-US" dirty="0" smtClean="0">
                <a:solidFill>
                  <a:srgbClr val="000000"/>
                </a:solidFill>
              </a:rPr>
              <a:t>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Asal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Istirahat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istirahat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berasal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dari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Pompa</a:t>
            </a:r>
            <a:r>
              <a:rPr lang="en-US" dirty="0" smtClean="0">
                <a:solidFill>
                  <a:srgbClr val="000000"/>
                </a:solidFill>
              </a:rPr>
              <a:t> Na+ - K+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Aksi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Sinyal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dihantarkan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melalui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aksi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yang </a:t>
            </a:r>
            <a:r>
              <a:rPr lang="en-US" dirty="0" err="1" smtClean="0">
                <a:solidFill>
                  <a:srgbClr val="000000"/>
                </a:solidFill>
              </a:rPr>
              <a:t>merupakan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perubahan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cepat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Urutan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Potensial</a:t>
            </a:r>
            <a:r>
              <a:rPr lang="en-US" dirty="0" smtClean="0"/>
              <a:t> </a:t>
            </a:r>
            <a:r>
              <a:rPr lang="en-US" dirty="0" err="1" smtClean="0"/>
              <a:t>Aksi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Istirahat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keadaan</a:t>
            </a:r>
            <a:r>
              <a:rPr lang="en-US" dirty="0" smtClean="0">
                <a:solidFill>
                  <a:srgbClr val="000000"/>
                </a:solidFill>
              </a:rPr>
              <a:t> “</a:t>
            </a:r>
            <a:r>
              <a:rPr lang="en-US" dirty="0" err="1" smtClean="0">
                <a:solidFill>
                  <a:srgbClr val="000000"/>
                </a:solidFill>
              </a:rPr>
              <a:t>terpolarisasi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  <a:r>
              <a:rPr lang="en-US" dirty="0" err="1" smtClean="0">
                <a:solidFill>
                  <a:srgbClr val="000000"/>
                </a:solidFill>
              </a:rPr>
              <a:t>selama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tahap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karena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negatif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yang </a:t>
            </a:r>
            <a:r>
              <a:rPr lang="en-US" dirty="0" err="1" smtClean="0">
                <a:solidFill>
                  <a:srgbClr val="000000"/>
                </a:solidFill>
              </a:rPr>
              <a:t>besar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2.Tahap </a:t>
            </a:r>
            <a:r>
              <a:rPr lang="en-US" dirty="0" err="1" smtClean="0">
                <a:solidFill>
                  <a:srgbClr val="000000"/>
                </a:solidFill>
              </a:rPr>
              <a:t>Depolarisasi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tiba-tiba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menjadi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ion Na+,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Na+ </a:t>
            </a:r>
            <a:r>
              <a:rPr lang="en-US" dirty="0" err="1" smtClean="0">
                <a:solidFill>
                  <a:srgbClr val="000000"/>
                </a:solidFill>
              </a:rPr>
              <a:t>masuk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akson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Keadaan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polarisasi</a:t>
            </a:r>
            <a:r>
              <a:rPr lang="en-US" dirty="0" smtClean="0">
                <a:solidFill>
                  <a:srgbClr val="000000"/>
                </a:solidFill>
              </a:rPr>
              <a:t> normal – 90 </a:t>
            </a:r>
            <a:r>
              <a:rPr lang="en-US" dirty="0" err="1" smtClean="0">
                <a:solidFill>
                  <a:srgbClr val="000000"/>
                </a:solidFill>
              </a:rPr>
              <a:t>milivolt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hilang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meningkat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cepat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arah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positif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</a:t>
            </a:r>
            <a:r>
              <a:rPr lang="en-US" dirty="0" err="1" smtClean="0">
                <a:solidFill>
                  <a:srgbClr val="000000"/>
                </a:solidFill>
              </a:rPr>
              <a:t>depolarisasi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bisa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melampaui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nol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en-US" dirty="0" err="1" smtClean="0">
                <a:solidFill>
                  <a:srgbClr val="000000"/>
                </a:solidFill>
              </a:rPr>
              <a:t>sedikit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positif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Notched Right Arrow 3"/>
          <p:cNvSpPr/>
          <p:nvPr/>
        </p:nvSpPr>
        <p:spPr>
          <a:xfrm>
            <a:off x="685800" y="5410200"/>
            <a:ext cx="685800" cy="1524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3. </a:t>
            </a:r>
            <a:r>
              <a:rPr lang="en-US" dirty="0" err="1" smtClean="0">
                <a:solidFill>
                  <a:srgbClr val="000000"/>
                </a:solidFill>
              </a:rPr>
              <a:t>Tahap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Repolarisasi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waktu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beberapa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puluh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ribu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milidetik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setelah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sangat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tertutup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terbuka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lebih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dari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normal. </a:t>
            </a:r>
            <a:r>
              <a:rPr lang="en-US" dirty="0" err="1" smtClean="0">
                <a:solidFill>
                  <a:srgbClr val="000000"/>
                </a:solidFill>
              </a:rPr>
              <a:t>Terjadi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ion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  <a:r>
              <a:rPr lang="en-US" dirty="0" err="1" smtClean="0">
                <a:solidFill>
                  <a:srgbClr val="000000"/>
                </a:solidFill>
              </a:rPr>
              <a:t>berlangsung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cepat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bagian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membentuk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istirahat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negatif</a:t>
            </a:r>
            <a:r>
              <a:rPr lang="en-US" dirty="0" smtClean="0">
                <a:solidFill>
                  <a:srgbClr val="000000"/>
                </a:solidFill>
              </a:rPr>
              <a:t> normal.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Peristiwa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disebut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repolarisasi</a:t>
            </a:r>
            <a:r>
              <a:rPr lang="en-US" dirty="0" smtClean="0">
                <a:solidFill>
                  <a:srgbClr val="000000"/>
                </a:solidFill>
              </a:rPr>
              <a:t>.  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Gerbang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Voltase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Gerbang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voltase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pelaku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utama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peristiwa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depolarisasi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repolarisasi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Gerbang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voltase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juga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berperan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penting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meningkatkan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kecepatan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repolarisasi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Kedua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bergerbang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voltase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akan</a:t>
            </a:r>
            <a:r>
              <a:rPr lang="en-US" dirty="0" smtClean="0">
                <a:solidFill>
                  <a:srgbClr val="000000"/>
                </a:solidFill>
              </a:rPr>
              <a:t> me-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nunjang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pompa</a:t>
            </a:r>
            <a:r>
              <a:rPr lang="en-US" dirty="0" smtClean="0">
                <a:solidFill>
                  <a:srgbClr val="000000"/>
                </a:solidFill>
              </a:rPr>
              <a:t>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-K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bocor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-K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Kebocoran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Suatu</a:t>
            </a:r>
            <a:r>
              <a:rPr lang="en-US" dirty="0" smtClean="0">
                <a:solidFill>
                  <a:srgbClr val="000000"/>
                </a:solidFill>
              </a:rPr>
              <a:t> protein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sel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  <a:r>
              <a:rPr lang="en-US" dirty="0" err="1" smtClean="0">
                <a:solidFill>
                  <a:srgbClr val="000000"/>
                </a:solidFill>
              </a:rPr>
              <a:t>dilalui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oleh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ion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ion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mengalami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kebocoran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disebut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saluran“kebocoran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-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Penekanan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kebocoran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Rata-rata </a:t>
            </a:r>
            <a:r>
              <a:rPr lang="en-US" dirty="0" err="1" smtClean="0">
                <a:solidFill>
                  <a:srgbClr val="000000"/>
                </a:solidFill>
              </a:rPr>
              <a:t>saluran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lebih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(</a:t>
            </a:r>
            <a:r>
              <a:rPr lang="en-US" dirty="0" err="1" smtClean="0">
                <a:solidFill>
                  <a:srgbClr val="000000"/>
                </a:solidFill>
              </a:rPr>
              <a:t>sekitar</a:t>
            </a:r>
            <a:r>
              <a:rPr lang="en-US" dirty="0" smtClean="0">
                <a:solidFill>
                  <a:srgbClr val="000000"/>
                </a:solidFill>
              </a:rPr>
              <a:t> 100 kali </a:t>
            </a:r>
            <a:r>
              <a:rPr lang="en-US" dirty="0" err="1" smtClean="0">
                <a:solidFill>
                  <a:srgbClr val="000000"/>
                </a:solidFill>
              </a:rPr>
              <a:t>lebih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).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fig-12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3588"/>
            <a:ext cx="8610600" cy="568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1524000" y="5486400"/>
            <a:ext cx="7620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1524000" y="5486400"/>
            <a:ext cx="7620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228600"/>
            <a:ext cx="3276600" cy="1981200"/>
            <a:chOff x="384" y="144"/>
            <a:chExt cx="1824" cy="864"/>
          </a:xfrm>
        </p:grpSpPr>
        <p:sp>
          <p:nvSpPr>
            <p:cNvPr id="5125" name="Freeform 5"/>
            <p:cNvSpPr>
              <a:spLocks/>
            </p:cNvSpPr>
            <p:nvPr/>
          </p:nvSpPr>
          <p:spPr bwMode="auto">
            <a:xfrm>
              <a:off x="888" y="630"/>
              <a:ext cx="204" cy="258"/>
            </a:xfrm>
            <a:custGeom>
              <a:avLst/>
              <a:gdLst/>
              <a:ahLst/>
              <a:cxnLst>
                <a:cxn ang="0">
                  <a:pos x="0" y="744"/>
                </a:cxn>
                <a:cxn ang="0">
                  <a:pos x="24" y="708"/>
                </a:cxn>
                <a:cxn ang="0">
                  <a:pos x="36" y="648"/>
                </a:cxn>
                <a:cxn ang="0">
                  <a:pos x="120" y="624"/>
                </a:cxn>
                <a:cxn ang="0">
                  <a:pos x="132" y="504"/>
                </a:cxn>
                <a:cxn ang="0">
                  <a:pos x="372" y="408"/>
                </a:cxn>
                <a:cxn ang="0">
                  <a:pos x="348" y="372"/>
                </a:cxn>
                <a:cxn ang="0">
                  <a:pos x="372" y="276"/>
                </a:cxn>
                <a:cxn ang="0">
                  <a:pos x="408" y="264"/>
                </a:cxn>
                <a:cxn ang="0">
                  <a:pos x="456" y="240"/>
                </a:cxn>
                <a:cxn ang="0">
                  <a:pos x="492" y="216"/>
                </a:cxn>
                <a:cxn ang="0">
                  <a:pos x="564" y="60"/>
                </a:cxn>
                <a:cxn ang="0">
                  <a:pos x="552" y="0"/>
                </a:cxn>
              </a:cxnLst>
              <a:rect l="0" t="0" r="r" b="b"/>
              <a:pathLst>
                <a:path w="564" h="744">
                  <a:moveTo>
                    <a:pt x="0" y="744"/>
                  </a:moveTo>
                  <a:cubicBezTo>
                    <a:pt x="8" y="732"/>
                    <a:pt x="19" y="722"/>
                    <a:pt x="24" y="708"/>
                  </a:cubicBezTo>
                  <a:cubicBezTo>
                    <a:pt x="31" y="689"/>
                    <a:pt x="25" y="665"/>
                    <a:pt x="36" y="648"/>
                  </a:cubicBezTo>
                  <a:cubicBezTo>
                    <a:pt x="39" y="643"/>
                    <a:pt x="108" y="627"/>
                    <a:pt x="120" y="624"/>
                  </a:cubicBezTo>
                  <a:cubicBezTo>
                    <a:pt x="124" y="584"/>
                    <a:pt x="96" y="522"/>
                    <a:pt x="132" y="504"/>
                  </a:cubicBezTo>
                  <a:cubicBezTo>
                    <a:pt x="311" y="414"/>
                    <a:pt x="430" y="601"/>
                    <a:pt x="372" y="408"/>
                  </a:cubicBezTo>
                  <a:cubicBezTo>
                    <a:pt x="368" y="394"/>
                    <a:pt x="356" y="384"/>
                    <a:pt x="348" y="372"/>
                  </a:cubicBezTo>
                  <a:cubicBezTo>
                    <a:pt x="358" y="341"/>
                    <a:pt x="354" y="303"/>
                    <a:pt x="372" y="276"/>
                  </a:cubicBezTo>
                  <a:cubicBezTo>
                    <a:pt x="379" y="265"/>
                    <a:pt x="396" y="268"/>
                    <a:pt x="408" y="264"/>
                  </a:cubicBezTo>
                  <a:cubicBezTo>
                    <a:pt x="451" y="329"/>
                    <a:pt x="416" y="297"/>
                    <a:pt x="456" y="240"/>
                  </a:cubicBezTo>
                  <a:cubicBezTo>
                    <a:pt x="464" y="228"/>
                    <a:pt x="480" y="224"/>
                    <a:pt x="492" y="216"/>
                  </a:cubicBezTo>
                  <a:cubicBezTo>
                    <a:pt x="510" y="163"/>
                    <a:pt x="539" y="110"/>
                    <a:pt x="564" y="60"/>
                  </a:cubicBezTo>
                  <a:cubicBezTo>
                    <a:pt x="549" y="16"/>
                    <a:pt x="552" y="37"/>
                    <a:pt x="552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6" name="Freeform 6"/>
            <p:cNvSpPr>
              <a:spLocks/>
            </p:cNvSpPr>
            <p:nvPr/>
          </p:nvSpPr>
          <p:spPr bwMode="auto">
            <a:xfrm>
              <a:off x="1200" y="634"/>
              <a:ext cx="456" cy="191"/>
            </a:xfrm>
            <a:custGeom>
              <a:avLst/>
              <a:gdLst/>
              <a:ahLst/>
              <a:cxnLst>
                <a:cxn ang="0">
                  <a:pos x="1248" y="552"/>
                </a:cxn>
                <a:cxn ang="0">
                  <a:pos x="1236" y="408"/>
                </a:cxn>
                <a:cxn ang="0">
                  <a:pos x="1116" y="384"/>
                </a:cxn>
                <a:cxn ang="0">
                  <a:pos x="900" y="372"/>
                </a:cxn>
                <a:cxn ang="0">
                  <a:pos x="756" y="276"/>
                </a:cxn>
                <a:cxn ang="0">
                  <a:pos x="732" y="204"/>
                </a:cxn>
                <a:cxn ang="0">
                  <a:pos x="288" y="144"/>
                </a:cxn>
                <a:cxn ang="0">
                  <a:pos x="276" y="96"/>
                </a:cxn>
                <a:cxn ang="0">
                  <a:pos x="108" y="36"/>
                </a:cxn>
                <a:cxn ang="0">
                  <a:pos x="72" y="12"/>
                </a:cxn>
                <a:cxn ang="0">
                  <a:pos x="0" y="0"/>
                </a:cxn>
              </a:cxnLst>
              <a:rect l="0" t="0" r="r" b="b"/>
              <a:pathLst>
                <a:path w="1258" h="552">
                  <a:moveTo>
                    <a:pt x="1248" y="552"/>
                  </a:moveTo>
                  <a:cubicBezTo>
                    <a:pt x="1257" y="526"/>
                    <a:pt x="1258" y="424"/>
                    <a:pt x="1236" y="408"/>
                  </a:cubicBezTo>
                  <a:cubicBezTo>
                    <a:pt x="1203" y="384"/>
                    <a:pt x="1157" y="388"/>
                    <a:pt x="1116" y="384"/>
                  </a:cubicBezTo>
                  <a:cubicBezTo>
                    <a:pt x="1044" y="376"/>
                    <a:pt x="972" y="376"/>
                    <a:pt x="900" y="372"/>
                  </a:cubicBezTo>
                  <a:cubicBezTo>
                    <a:pt x="856" y="284"/>
                    <a:pt x="859" y="291"/>
                    <a:pt x="756" y="276"/>
                  </a:cubicBezTo>
                  <a:cubicBezTo>
                    <a:pt x="748" y="252"/>
                    <a:pt x="757" y="210"/>
                    <a:pt x="732" y="204"/>
                  </a:cubicBezTo>
                  <a:cubicBezTo>
                    <a:pt x="586" y="168"/>
                    <a:pt x="436" y="163"/>
                    <a:pt x="288" y="144"/>
                  </a:cubicBezTo>
                  <a:cubicBezTo>
                    <a:pt x="284" y="128"/>
                    <a:pt x="285" y="110"/>
                    <a:pt x="276" y="96"/>
                  </a:cubicBezTo>
                  <a:cubicBezTo>
                    <a:pt x="242" y="45"/>
                    <a:pt x="158" y="61"/>
                    <a:pt x="108" y="36"/>
                  </a:cubicBezTo>
                  <a:cubicBezTo>
                    <a:pt x="95" y="30"/>
                    <a:pt x="86" y="17"/>
                    <a:pt x="72" y="12"/>
                  </a:cubicBezTo>
                  <a:cubicBezTo>
                    <a:pt x="49" y="4"/>
                    <a:pt x="0" y="0"/>
                    <a:pt x="0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7" name="Freeform 7"/>
            <p:cNvSpPr>
              <a:spLocks/>
            </p:cNvSpPr>
            <p:nvPr/>
          </p:nvSpPr>
          <p:spPr bwMode="auto">
            <a:xfrm>
              <a:off x="1583" y="593"/>
              <a:ext cx="153" cy="47"/>
            </a:xfrm>
            <a:custGeom>
              <a:avLst/>
              <a:gdLst/>
              <a:ahLst/>
              <a:cxnLst>
                <a:cxn ang="0">
                  <a:pos x="52" y="28"/>
                </a:cxn>
                <a:cxn ang="0">
                  <a:pos x="112" y="112"/>
                </a:cxn>
                <a:cxn ang="0">
                  <a:pos x="184" y="136"/>
                </a:cxn>
                <a:cxn ang="0">
                  <a:pos x="232" y="76"/>
                </a:cxn>
                <a:cxn ang="0">
                  <a:pos x="196" y="52"/>
                </a:cxn>
                <a:cxn ang="0">
                  <a:pos x="280" y="52"/>
                </a:cxn>
                <a:cxn ang="0">
                  <a:pos x="304" y="88"/>
                </a:cxn>
                <a:cxn ang="0">
                  <a:pos x="376" y="124"/>
                </a:cxn>
                <a:cxn ang="0">
                  <a:pos x="424" y="76"/>
                </a:cxn>
              </a:cxnLst>
              <a:rect l="0" t="0" r="r" b="b"/>
              <a:pathLst>
                <a:path w="424" h="136">
                  <a:moveTo>
                    <a:pt x="52" y="28"/>
                  </a:moveTo>
                  <a:cubicBezTo>
                    <a:pt x="154" y="62"/>
                    <a:pt x="0" y="0"/>
                    <a:pt x="112" y="112"/>
                  </a:cubicBezTo>
                  <a:cubicBezTo>
                    <a:pt x="130" y="130"/>
                    <a:pt x="160" y="128"/>
                    <a:pt x="184" y="136"/>
                  </a:cubicBezTo>
                  <a:cubicBezTo>
                    <a:pt x="198" y="127"/>
                    <a:pt x="244" y="107"/>
                    <a:pt x="232" y="76"/>
                  </a:cubicBezTo>
                  <a:cubicBezTo>
                    <a:pt x="227" y="63"/>
                    <a:pt x="208" y="60"/>
                    <a:pt x="196" y="52"/>
                  </a:cubicBezTo>
                  <a:cubicBezTo>
                    <a:pt x="228" y="41"/>
                    <a:pt x="245" y="29"/>
                    <a:pt x="280" y="52"/>
                  </a:cubicBezTo>
                  <a:cubicBezTo>
                    <a:pt x="292" y="60"/>
                    <a:pt x="294" y="78"/>
                    <a:pt x="304" y="88"/>
                  </a:cubicBezTo>
                  <a:cubicBezTo>
                    <a:pt x="327" y="111"/>
                    <a:pt x="347" y="114"/>
                    <a:pt x="376" y="124"/>
                  </a:cubicBezTo>
                  <a:cubicBezTo>
                    <a:pt x="419" y="95"/>
                    <a:pt x="406" y="113"/>
                    <a:pt x="424" y="76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384" y="260"/>
              <a:ext cx="521" cy="250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488" y="908"/>
              <a:ext cx="1720" cy="100"/>
            </a:xfrm>
            <a:prstGeom prst="rect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FFFFCC">
                    <a:gamma/>
                    <a:shade val="0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471" y="908"/>
              <a:ext cx="17" cy="1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2191" y="908"/>
              <a:ext cx="17" cy="100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2" name="AutoShape 12"/>
            <p:cNvSpPr>
              <a:spLocks noChangeArrowheads="1"/>
            </p:cNvSpPr>
            <p:nvPr/>
          </p:nvSpPr>
          <p:spPr bwMode="auto">
            <a:xfrm>
              <a:off x="627" y="825"/>
              <a:ext cx="35" cy="83"/>
            </a:xfrm>
            <a:prstGeom prst="flowChartMerg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3" name="AutoShape 13"/>
            <p:cNvSpPr>
              <a:spLocks noChangeArrowheads="1"/>
            </p:cNvSpPr>
            <p:nvPr/>
          </p:nvSpPr>
          <p:spPr bwMode="auto">
            <a:xfrm>
              <a:off x="766" y="825"/>
              <a:ext cx="35" cy="83"/>
            </a:xfrm>
            <a:prstGeom prst="flowChartMerg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4" name="AutoShape 14"/>
            <p:cNvSpPr>
              <a:spLocks noChangeArrowheads="1"/>
            </p:cNvSpPr>
            <p:nvPr/>
          </p:nvSpPr>
          <p:spPr bwMode="auto">
            <a:xfrm>
              <a:off x="1096" y="825"/>
              <a:ext cx="35" cy="83"/>
            </a:xfrm>
            <a:prstGeom prst="flowChartMerg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>
              <a:off x="1635" y="825"/>
              <a:ext cx="34" cy="83"/>
            </a:xfrm>
            <a:prstGeom prst="flowChartMerg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6" name="AutoShape 16"/>
            <p:cNvSpPr>
              <a:spLocks noChangeArrowheads="1"/>
            </p:cNvSpPr>
            <p:nvPr/>
          </p:nvSpPr>
          <p:spPr bwMode="auto">
            <a:xfrm>
              <a:off x="1496" y="859"/>
              <a:ext cx="35" cy="83"/>
            </a:xfrm>
            <a:prstGeom prst="flowChartMerg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7" name="AutoShape 17"/>
            <p:cNvSpPr>
              <a:spLocks noChangeArrowheads="1"/>
            </p:cNvSpPr>
            <p:nvPr/>
          </p:nvSpPr>
          <p:spPr bwMode="auto">
            <a:xfrm rot="3392358">
              <a:off x="828" y="865"/>
              <a:ext cx="33" cy="87"/>
            </a:xfrm>
            <a:prstGeom prst="flowChartMerg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733" y="426"/>
              <a:ext cx="85" cy="395"/>
            </a:xfrm>
            <a:custGeom>
              <a:avLst/>
              <a:gdLst/>
              <a:ahLst/>
              <a:cxnLst>
                <a:cxn ang="0">
                  <a:pos x="140" y="828"/>
                </a:cxn>
                <a:cxn ang="0">
                  <a:pos x="104" y="576"/>
                </a:cxn>
                <a:cxn ang="0">
                  <a:pos x="212" y="480"/>
                </a:cxn>
                <a:cxn ang="0">
                  <a:pos x="44" y="276"/>
                </a:cxn>
                <a:cxn ang="0">
                  <a:pos x="68" y="228"/>
                </a:cxn>
                <a:cxn ang="0">
                  <a:pos x="92" y="192"/>
                </a:cxn>
                <a:cxn ang="0">
                  <a:pos x="92" y="84"/>
                </a:cxn>
                <a:cxn ang="0">
                  <a:pos x="56" y="0"/>
                </a:cxn>
              </a:cxnLst>
              <a:rect l="0" t="0" r="r" b="b"/>
              <a:pathLst>
                <a:path w="212" h="828">
                  <a:moveTo>
                    <a:pt x="140" y="828"/>
                  </a:moveTo>
                  <a:cubicBezTo>
                    <a:pt x="147" y="741"/>
                    <a:pt x="187" y="631"/>
                    <a:pt x="104" y="576"/>
                  </a:cubicBezTo>
                  <a:cubicBezTo>
                    <a:pt x="146" y="544"/>
                    <a:pt x="169" y="509"/>
                    <a:pt x="212" y="480"/>
                  </a:cubicBezTo>
                  <a:cubicBezTo>
                    <a:pt x="179" y="365"/>
                    <a:pt x="163" y="316"/>
                    <a:pt x="44" y="276"/>
                  </a:cubicBezTo>
                  <a:cubicBezTo>
                    <a:pt x="0" y="211"/>
                    <a:pt x="18" y="261"/>
                    <a:pt x="68" y="228"/>
                  </a:cubicBezTo>
                  <a:cubicBezTo>
                    <a:pt x="80" y="220"/>
                    <a:pt x="84" y="204"/>
                    <a:pt x="92" y="192"/>
                  </a:cubicBezTo>
                  <a:cubicBezTo>
                    <a:pt x="63" y="106"/>
                    <a:pt x="54" y="141"/>
                    <a:pt x="92" y="84"/>
                  </a:cubicBezTo>
                  <a:cubicBezTo>
                    <a:pt x="66" y="7"/>
                    <a:pt x="86" y="30"/>
                    <a:pt x="56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39" name="Text Box 19"/>
            <p:cNvSpPr txBox="1">
              <a:spLocks noChangeArrowheads="1"/>
            </p:cNvSpPr>
            <p:nvPr/>
          </p:nvSpPr>
          <p:spPr bwMode="auto">
            <a:xfrm>
              <a:off x="384" y="161"/>
              <a:ext cx="521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436" y="310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616" y="444"/>
              <a:ext cx="81" cy="377"/>
            </a:xfrm>
            <a:custGeom>
              <a:avLst/>
              <a:gdLst/>
              <a:ahLst/>
              <a:cxnLst>
                <a:cxn ang="0">
                  <a:pos x="67" y="1089"/>
                </a:cxn>
                <a:cxn ang="0">
                  <a:pos x="139" y="837"/>
                </a:cxn>
                <a:cxn ang="0">
                  <a:pos x="79" y="717"/>
                </a:cxn>
                <a:cxn ang="0">
                  <a:pos x="91" y="669"/>
                </a:cxn>
                <a:cxn ang="0">
                  <a:pos x="127" y="657"/>
                </a:cxn>
                <a:cxn ang="0">
                  <a:pos x="139" y="621"/>
                </a:cxn>
                <a:cxn ang="0">
                  <a:pos x="127" y="573"/>
                </a:cxn>
                <a:cxn ang="0">
                  <a:pos x="103" y="501"/>
                </a:cxn>
                <a:cxn ang="0">
                  <a:pos x="115" y="465"/>
                </a:cxn>
                <a:cxn ang="0">
                  <a:pos x="151" y="453"/>
                </a:cxn>
                <a:cxn ang="0">
                  <a:pos x="163" y="405"/>
                </a:cxn>
                <a:cxn ang="0">
                  <a:pos x="79" y="357"/>
                </a:cxn>
                <a:cxn ang="0">
                  <a:pos x="187" y="189"/>
                </a:cxn>
                <a:cxn ang="0">
                  <a:pos x="211" y="153"/>
                </a:cxn>
                <a:cxn ang="0">
                  <a:pos x="223" y="9"/>
                </a:cxn>
              </a:cxnLst>
              <a:rect l="0" t="0" r="r" b="b"/>
              <a:pathLst>
                <a:path w="223" h="1089">
                  <a:moveTo>
                    <a:pt x="67" y="1089"/>
                  </a:moveTo>
                  <a:cubicBezTo>
                    <a:pt x="134" y="1022"/>
                    <a:pt x="124" y="927"/>
                    <a:pt x="139" y="837"/>
                  </a:cubicBezTo>
                  <a:cubicBezTo>
                    <a:pt x="124" y="793"/>
                    <a:pt x="100" y="758"/>
                    <a:pt x="79" y="717"/>
                  </a:cubicBezTo>
                  <a:cubicBezTo>
                    <a:pt x="83" y="701"/>
                    <a:pt x="81" y="682"/>
                    <a:pt x="91" y="669"/>
                  </a:cubicBezTo>
                  <a:cubicBezTo>
                    <a:pt x="99" y="659"/>
                    <a:pt x="118" y="666"/>
                    <a:pt x="127" y="657"/>
                  </a:cubicBezTo>
                  <a:cubicBezTo>
                    <a:pt x="136" y="648"/>
                    <a:pt x="135" y="633"/>
                    <a:pt x="139" y="621"/>
                  </a:cubicBezTo>
                  <a:cubicBezTo>
                    <a:pt x="135" y="605"/>
                    <a:pt x="132" y="589"/>
                    <a:pt x="127" y="573"/>
                  </a:cubicBezTo>
                  <a:cubicBezTo>
                    <a:pt x="120" y="549"/>
                    <a:pt x="103" y="501"/>
                    <a:pt x="103" y="501"/>
                  </a:cubicBezTo>
                  <a:cubicBezTo>
                    <a:pt x="107" y="489"/>
                    <a:pt x="106" y="474"/>
                    <a:pt x="115" y="465"/>
                  </a:cubicBezTo>
                  <a:cubicBezTo>
                    <a:pt x="124" y="456"/>
                    <a:pt x="143" y="463"/>
                    <a:pt x="151" y="453"/>
                  </a:cubicBezTo>
                  <a:cubicBezTo>
                    <a:pt x="161" y="440"/>
                    <a:pt x="159" y="421"/>
                    <a:pt x="163" y="405"/>
                  </a:cubicBezTo>
                  <a:cubicBezTo>
                    <a:pt x="135" y="389"/>
                    <a:pt x="104" y="377"/>
                    <a:pt x="79" y="357"/>
                  </a:cubicBezTo>
                  <a:cubicBezTo>
                    <a:pt x="0" y="295"/>
                    <a:pt x="146" y="217"/>
                    <a:pt x="187" y="189"/>
                  </a:cubicBezTo>
                  <a:cubicBezTo>
                    <a:pt x="195" y="177"/>
                    <a:pt x="210" y="167"/>
                    <a:pt x="211" y="153"/>
                  </a:cubicBezTo>
                  <a:cubicBezTo>
                    <a:pt x="222" y="0"/>
                    <a:pt x="155" y="43"/>
                    <a:pt x="223" y="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662" y="410"/>
              <a:ext cx="35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749" y="410"/>
              <a:ext cx="35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92" y="310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749" y="310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6" name="Rectangle 26"/>
            <p:cNvSpPr>
              <a:spLocks noChangeArrowheads="1"/>
            </p:cNvSpPr>
            <p:nvPr/>
          </p:nvSpPr>
          <p:spPr bwMode="auto">
            <a:xfrm>
              <a:off x="1061" y="526"/>
              <a:ext cx="539" cy="117"/>
            </a:xfrm>
            <a:prstGeom prst="rect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7" name="Freeform 27"/>
            <p:cNvSpPr>
              <a:spLocks/>
            </p:cNvSpPr>
            <p:nvPr/>
          </p:nvSpPr>
          <p:spPr bwMode="auto">
            <a:xfrm>
              <a:off x="1105" y="643"/>
              <a:ext cx="30" cy="178"/>
            </a:xfrm>
            <a:custGeom>
              <a:avLst/>
              <a:gdLst/>
              <a:ahLst/>
              <a:cxnLst>
                <a:cxn ang="0">
                  <a:pos x="48" y="516"/>
                </a:cxn>
                <a:cxn ang="0">
                  <a:pos x="60" y="420"/>
                </a:cxn>
                <a:cxn ang="0">
                  <a:pos x="48" y="360"/>
                </a:cxn>
                <a:cxn ang="0">
                  <a:pos x="84" y="348"/>
                </a:cxn>
                <a:cxn ang="0">
                  <a:pos x="72" y="276"/>
                </a:cxn>
                <a:cxn ang="0">
                  <a:pos x="36" y="264"/>
                </a:cxn>
                <a:cxn ang="0">
                  <a:pos x="0" y="240"/>
                </a:cxn>
                <a:cxn ang="0">
                  <a:pos x="36" y="132"/>
                </a:cxn>
                <a:cxn ang="0">
                  <a:pos x="24" y="0"/>
                </a:cxn>
              </a:cxnLst>
              <a:rect l="0" t="0" r="r" b="b"/>
              <a:pathLst>
                <a:path w="84" h="516">
                  <a:moveTo>
                    <a:pt x="48" y="516"/>
                  </a:moveTo>
                  <a:cubicBezTo>
                    <a:pt x="52" y="484"/>
                    <a:pt x="60" y="452"/>
                    <a:pt x="60" y="420"/>
                  </a:cubicBezTo>
                  <a:cubicBezTo>
                    <a:pt x="60" y="400"/>
                    <a:pt x="42" y="379"/>
                    <a:pt x="48" y="360"/>
                  </a:cubicBezTo>
                  <a:cubicBezTo>
                    <a:pt x="52" y="348"/>
                    <a:pt x="72" y="352"/>
                    <a:pt x="84" y="348"/>
                  </a:cubicBezTo>
                  <a:cubicBezTo>
                    <a:pt x="80" y="324"/>
                    <a:pt x="84" y="297"/>
                    <a:pt x="72" y="276"/>
                  </a:cubicBezTo>
                  <a:cubicBezTo>
                    <a:pt x="66" y="265"/>
                    <a:pt x="47" y="270"/>
                    <a:pt x="36" y="264"/>
                  </a:cubicBezTo>
                  <a:cubicBezTo>
                    <a:pt x="23" y="258"/>
                    <a:pt x="12" y="248"/>
                    <a:pt x="0" y="240"/>
                  </a:cubicBezTo>
                  <a:cubicBezTo>
                    <a:pt x="58" y="197"/>
                    <a:pt x="78" y="196"/>
                    <a:pt x="36" y="132"/>
                  </a:cubicBezTo>
                  <a:cubicBezTo>
                    <a:pt x="32" y="88"/>
                    <a:pt x="24" y="0"/>
                    <a:pt x="24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8" name="Freeform 28"/>
            <p:cNvSpPr>
              <a:spLocks/>
            </p:cNvSpPr>
            <p:nvPr/>
          </p:nvSpPr>
          <p:spPr bwMode="auto">
            <a:xfrm>
              <a:off x="1148" y="628"/>
              <a:ext cx="381" cy="235"/>
            </a:xfrm>
            <a:custGeom>
              <a:avLst/>
              <a:gdLst/>
              <a:ahLst/>
              <a:cxnLst>
                <a:cxn ang="0">
                  <a:pos x="1008" y="678"/>
                </a:cxn>
                <a:cxn ang="0">
                  <a:pos x="984" y="522"/>
                </a:cxn>
                <a:cxn ang="0">
                  <a:pos x="960" y="486"/>
                </a:cxn>
                <a:cxn ang="0">
                  <a:pos x="828" y="366"/>
                </a:cxn>
                <a:cxn ang="0">
                  <a:pos x="660" y="354"/>
                </a:cxn>
                <a:cxn ang="0">
                  <a:pos x="612" y="270"/>
                </a:cxn>
                <a:cxn ang="0">
                  <a:pos x="336" y="198"/>
                </a:cxn>
                <a:cxn ang="0">
                  <a:pos x="120" y="102"/>
                </a:cxn>
                <a:cxn ang="0">
                  <a:pos x="60" y="42"/>
                </a:cxn>
                <a:cxn ang="0">
                  <a:pos x="36" y="6"/>
                </a:cxn>
                <a:cxn ang="0">
                  <a:pos x="0" y="6"/>
                </a:cxn>
              </a:cxnLst>
              <a:rect l="0" t="0" r="r" b="b"/>
              <a:pathLst>
                <a:path w="1051" h="678">
                  <a:moveTo>
                    <a:pt x="1008" y="678"/>
                  </a:moveTo>
                  <a:cubicBezTo>
                    <a:pt x="1051" y="614"/>
                    <a:pt x="1051" y="567"/>
                    <a:pt x="984" y="522"/>
                  </a:cubicBezTo>
                  <a:cubicBezTo>
                    <a:pt x="976" y="510"/>
                    <a:pt x="966" y="499"/>
                    <a:pt x="960" y="486"/>
                  </a:cubicBezTo>
                  <a:cubicBezTo>
                    <a:pt x="904" y="352"/>
                    <a:pt x="970" y="379"/>
                    <a:pt x="828" y="366"/>
                  </a:cubicBezTo>
                  <a:cubicBezTo>
                    <a:pt x="772" y="361"/>
                    <a:pt x="716" y="358"/>
                    <a:pt x="660" y="354"/>
                  </a:cubicBezTo>
                  <a:cubicBezTo>
                    <a:pt x="642" y="327"/>
                    <a:pt x="639" y="288"/>
                    <a:pt x="612" y="270"/>
                  </a:cubicBezTo>
                  <a:cubicBezTo>
                    <a:pt x="529" y="215"/>
                    <a:pt x="431" y="207"/>
                    <a:pt x="336" y="198"/>
                  </a:cubicBezTo>
                  <a:cubicBezTo>
                    <a:pt x="303" y="98"/>
                    <a:pt x="210" y="117"/>
                    <a:pt x="120" y="102"/>
                  </a:cubicBezTo>
                  <a:cubicBezTo>
                    <a:pt x="56" y="6"/>
                    <a:pt x="140" y="122"/>
                    <a:pt x="60" y="42"/>
                  </a:cubicBezTo>
                  <a:cubicBezTo>
                    <a:pt x="50" y="32"/>
                    <a:pt x="48" y="13"/>
                    <a:pt x="36" y="6"/>
                  </a:cubicBezTo>
                  <a:cubicBezTo>
                    <a:pt x="26" y="0"/>
                    <a:pt x="12" y="6"/>
                    <a:pt x="0" y="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1114" y="559"/>
              <a:ext cx="34" cy="3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1287" y="559"/>
              <a:ext cx="35" cy="3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1392" y="559"/>
              <a:ext cx="34" cy="3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1478" y="559"/>
              <a:ext cx="35" cy="3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3" name="AutoShape 33"/>
            <p:cNvSpPr>
              <a:spLocks noChangeArrowheads="1"/>
            </p:cNvSpPr>
            <p:nvPr/>
          </p:nvSpPr>
          <p:spPr bwMode="auto">
            <a:xfrm>
              <a:off x="1739" y="144"/>
              <a:ext cx="469" cy="532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4" name="AutoShape 34"/>
            <p:cNvSpPr>
              <a:spLocks noChangeArrowheads="1"/>
            </p:cNvSpPr>
            <p:nvPr/>
          </p:nvSpPr>
          <p:spPr bwMode="auto">
            <a:xfrm>
              <a:off x="1756" y="161"/>
              <a:ext cx="435" cy="34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1774" y="576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1930" y="576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2086" y="576"/>
              <a:ext cx="87" cy="8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1774" y="526"/>
              <a:ext cx="34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1878" y="526"/>
              <a:ext cx="35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0" name="Oval 40"/>
            <p:cNvSpPr>
              <a:spLocks noChangeArrowheads="1"/>
            </p:cNvSpPr>
            <p:nvPr/>
          </p:nvSpPr>
          <p:spPr bwMode="auto">
            <a:xfrm>
              <a:off x="1982" y="526"/>
              <a:ext cx="35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1" name="Oval 41"/>
            <p:cNvSpPr>
              <a:spLocks noChangeArrowheads="1"/>
            </p:cNvSpPr>
            <p:nvPr/>
          </p:nvSpPr>
          <p:spPr bwMode="auto">
            <a:xfrm>
              <a:off x="2069" y="526"/>
              <a:ext cx="35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2" name="Oval 42"/>
            <p:cNvSpPr>
              <a:spLocks noChangeArrowheads="1"/>
            </p:cNvSpPr>
            <p:nvPr/>
          </p:nvSpPr>
          <p:spPr bwMode="auto">
            <a:xfrm>
              <a:off x="2139" y="526"/>
              <a:ext cx="34" cy="3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63" name="Freeform 43"/>
            <p:cNvSpPr>
              <a:spLocks/>
            </p:cNvSpPr>
            <p:nvPr/>
          </p:nvSpPr>
          <p:spPr bwMode="auto">
            <a:xfrm>
              <a:off x="1604" y="568"/>
              <a:ext cx="126" cy="35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48" y="12"/>
                </a:cxn>
                <a:cxn ang="0">
                  <a:pos x="84" y="0"/>
                </a:cxn>
                <a:cxn ang="0">
                  <a:pos x="204" y="36"/>
                </a:cxn>
                <a:cxn ang="0">
                  <a:pos x="348" y="24"/>
                </a:cxn>
              </a:cxnLst>
              <a:rect l="0" t="0" r="r" b="b"/>
              <a:pathLst>
                <a:path w="348" h="103">
                  <a:moveTo>
                    <a:pt x="0" y="24"/>
                  </a:moveTo>
                  <a:cubicBezTo>
                    <a:pt x="16" y="20"/>
                    <a:pt x="32" y="7"/>
                    <a:pt x="48" y="12"/>
                  </a:cubicBezTo>
                  <a:cubicBezTo>
                    <a:pt x="90" y="26"/>
                    <a:pt x="58" y="103"/>
                    <a:pt x="84" y="0"/>
                  </a:cubicBezTo>
                  <a:cubicBezTo>
                    <a:pt x="126" y="42"/>
                    <a:pt x="147" y="55"/>
                    <a:pt x="204" y="36"/>
                  </a:cubicBezTo>
                  <a:cubicBezTo>
                    <a:pt x="265" y="66"/>
                    <a:pt x="309" y="102"/>
                    <a:pt x="348" y="24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1524000" y="3505200"/>
            <a:ext cx="7620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1524000" y="3505200"/>
            <a:ext cx="7620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1524000" y="3505200"/>
            <a:ext cx="7620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1519238" y="5486400"/>
            <a:ext cx="762476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8" name="Line 48"/>
          <p:cNvSpPr>
            <a:spLocks noChangeShapeType="1"/>
          </p:cNvSpPr>
          <p:nvPr/>
        </p:nvSpPr>
        <p:spPr bwMode="auto">
          <a:xfrm>
            <a:off x="1524000" y="4800600"/>
            <a:ext cx="76200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69" name="Line 49"/>
          <p:cNvSpPr>
            <a:spLocks noChangeShapeType="1"/>
          </p:cNvSpPr>
          <p:nvPr/>
        </p:nvSpPr>
        <p:spPr bwMode="auto">
          <a:xfrm>
            <a:off x="1519238" y="3505200"/>
            <a:ext cx="7624762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0" name="Line 50"/>
          <p:cNvSpPr>
            <a:spLocks noChangeShapeType="1"/>
          </p:cNvSpPr>
          <p:nvPr/>
        </p:nvSpPr>
        <p:spPr bwMode="auto">
          <a:xfrm>
            <a:off x="1519238" y="2438400"/>
            <a:ext cx="4762" cy="3886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1" name="Text Box 51"/>
          <p:cNvSpPr txBox="1">
            <a:spLocks noChangeArrowheads="1"/>
          </p:cNvSpPr>
          <p:nvPr/>
        </p:nvSpPr>
        <p:spPr bwMode="auto">
          <a:xfrm>
            <a:off x="609600" y="3276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0 mV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533400" y="4572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Arial" charset="0"/>
              </a:rPr>
              <a:t>-55 mV</a:t>
            </a:r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533400" y="53340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Arial" charset="0"/>
              </a:rPr>
              <a:t>-70 mV</a:t>
            </a:r>
          </a:p>
        </p:txBody>
      </p: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1519238" y="6172200"/>
            <a:ext cx="7624762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533400" y="59436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00FF"/>
                </a:solidFill>
                <a:latin typeface="Arial" charset="0"/>
              </a:rPr>
              <a:t>-85 mV</a:t>
            </a:r>
          </a:p>
        </p:txBody>
      </p:sp>
      <p:sp>
        <p:nvSpPr>
          <p:cNvPr id="5176" name="Line 56"/>
          <p:cNvSpPr>
            <a:spLocks noChangeShapeType="1"/>
          </p:cNvSpPr>
          <p:nvPr/>
        </p:nvSpPr>
        <p:spPr bwMode="auto">
          <a:xfrm>
            <a:off x="1524000" y="2819400"/>
            <a:ext cx="76200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533400" y="2590800"/>
            <a:ext cx="99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33CC"/>
                </a:solidFill>
                <a:latin typeface="Comic Sans MS" pitchFamily="66" charset="0"/>
              </a:rPr>
              <a:t>+</a:t>
            </a:r>
            <a:r>
              <a:rPr lang="en-US" b="1">
                <a:solidFill>
                  <a:srgbClr val="FF33CC"/>
                </a:solidFill>
                <a:latin typeface="Times New Roman" pitchFamily="18" charset="0"/>
              </a:rPr>
              <a:t>20 mV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78" name="Line 58"/>
          <p:cNvSpPr>
            <a:spLocks noChangeShapeType="1"/>
          </p:cNvSpPr>
          <p:nvPr/>
        </p:nvSpPr>
        <p:spPr bwMode="auto">
          <a:xfrm>
            <a:off x="1524000" y="3505200"/>
            <a:ext cx="7620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9" name="Line 59"/>
          <p:cNvSpPr>
            <a:spLocks noChangeShapeType="1"/>
          </p:cNvSpPr>
          <p:nvPr/>
        </p:nvSpPr>
        <p:spPr bwMode="auto">
          <a:xfrm>
            <a:off x="1524000" y="5486400"/>
            <a:ext cx="7620000" cy="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80" name="Text Box 60"/>
          <p:cNvSpPr txBox="1">
            <a:spLocks noChangeArrowheads="1"/>
          </p:cNvSpPr>
          <p:nvPr/>
        </p:nvSpPr>
        <p:spPr bwMode="auto">
          <a:xfrm>
            <a:off x="22098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A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81" name="Text Box 61"/>
          <p:cNvSpPr txBox="1">
            <a:spLocks noChangeArrowheads="1"/>
          </p:cNvSpPr>
          <p:nvPr/>
        </p:nvSpPr>
        <p:spPr bwMode="auto">
          <a:xfrm>
            <a:off x="3581400" y="5486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B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82" name="Text Box 62"/>
          <p:cNvSpPr txBox="1">
            <a:spLocks noChangeArrowheads="1"/>
          </p:cNvSpPr>
          <p:nvPr/>
        </p:nvSpPr>
        <p:spPr bwMode="auto">
          <a:xfrm>
            <a:off x="4191000" y="4419600"/>
            <a:ext cx="304800" cy="36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C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83" name="Text Box 63"/>
          <p:cNvSpPr txBox="1">
            <a:spLocks noChangeArrowheads="1"/>
          </p:cNvSpPr>
          <p:nvPr/>
        </p:nvSpPr>
        <p:spPr bwMode="auto">
          <a:xfrm>
            <a:off x="4648200" y="2438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D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6705600" y="5486400"/>
            <a:ext cx="304800" cy="36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Times New Roman" pitchFamily="18" charset="0"/>
              </a:rPr>
              <a:t>E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4800600" y="457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A - B: masa laten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5186" name="Text Box 66"/>
          <p:cNvSpPr txBox="1">
            <a:spLocks noChangeArrowheads="1"/>
          </p:cNvSpPr>
          <p:nvPr/>
        </p:nvSpPr>
        <p:spPr bwMode="auto">
          <a:xfrm>
            <a:off x="4800600" y="914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Times New Roman" pitchFamily="18" charset="0"/>
              </a:rPr>
              <a:t>a </a:t>
            </a:r>
            <a:r>
              <a:rPr lang="en-US" sz="2400">
                <a:latin typeface="Times New Roman" pitchFamily="18" charset="0"/>
              </a:rPr>
              <a:t>dan</a:t>
            </a:r>
            <a:r>
              <a:rPr lang="en-US" sz="2400" b="1">
                <a:latin typeface="Times New Roman" pitchFamily="18" charset="0"/>
              </a:rPr>
              <a:t>  b : depolarisasi</a:t>
            </a:r>
            <a:endParaRPr lang="en-US" sz="2400">
              <a:latin typeface="Times New Roman" pitchFamily="18" charset="0"/>
            </a:endParaRPr>
          </a:p>
        </p:txBody>
      </p: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1524000" y="1447800"/>
            <a:ext cx="7620000" cy="4894263"/>
            <a:chOff x="960" y="912"/>
            <a:chExt cx="4800" cy="3083"/>
          </a:xfrm>
        </p:grpSpPr>
        <p:sp>
          <p:nvSpPr>
            <p:cNvPr id="5188" name="Text Box 68"/>
            <p:cNvSpPr txBox="1">
              <a:spLocks noChangeArrowheads="1"/>
            </p:cNvSpPr>
            <p:nvPr/>
          </p:nvSpPr>
          <p:spPr bwMode="auto">
            <a:xfrm>
              <a:off x="2784" y="3648"/>
              <a:ext cx="1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c</a:t>
              </a:r>
            </a:p>
          </p:txBody>
        </p:sp>
        <p:sp>
          <p:nvSpPr>
            <p:cNvPr id="5189" name="Text Box 69"/>
            <p:cNvSpPr txBox="1">
              <a:spLocks noChangeArrowheads="1"/>
            </p:cNvSpPr>
            <p:nvPr/>
          </p:nvSpPr>
          <p:spPr bwMode="auto">
            <a:xfrm>
              <a:off x="3024" y="912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latin typeface="Times New Roman" pitchFamily="18" charset="0"/>
                </a:rPr>
                <a:t>c: hiperpolarisasi</a:t>
              </a:r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" name="Group 70"/>
            <p:cNvGrpSpPr>
              <a:grpSpLocks/>
            </p:cNvGrpSpPr>
            <p:nvPr/>
          </p:nvGrpSpPr>
          <p:grpSpPr bwMode="auto">
            <a:xfrm>
              <a:off x="960" y="3360"/>
              <a:ext cx="4800" cy="635"/>
              <a:chOff x="960" y="3360"/>
              <a:chExt cx="4800" cy="635"/>
            </a:xfrm>
          </p:grpSpPr>
          <p:sp>
            <p:nvSpPr>
              <p:cNvPr id="5191" name="AutoShape 71"/>
              <p:cNvSpPr>
                <a:spLocks noChangeArrowheads="1"/>
              </p:cNvSpPr>
              <p:nvPr/>
            </p:nvSpPr>
            <p:spPr bwMode="auto">
              <a:xfrm>
                <a:off x="1488" y="3360"/>
                <a:ext cx="48" cy="96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accent2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" name="Group 72"/>
              <p:cNvGrpSpPr>
                <a:grpSpLocks/>
              </p:cNvGrpSpPr>
              <p:nvPr/>
            </p:nvGrpSpPr>
            <p:grpSpPr bwMode="auto">
              <a:xfrm>
                <a:off x="960" y="3455"/>
                <a:ext cx="4800" cy="540"/>
                <a:chOff x="960" y="3455"/>
                <a:chExt cx="4800" cy="540"/>
              </a:xfrm>
            </p:grpSpPr>
            <p:grpSp>
              <p:nvGrpSpPr>
                <p:cNvPr id="6" name="Group 73"/>
                <p:cNvGrpSpPr>
                  <a:grpSpLocks/>
                </p:cNvGrpSpPr>
                <p:nvPr/>
              </p:nvGrpSpPr>
              <p:grpSpPr bwMode="auto">
                <a:xfrm>
                  <a:off x="2397" y="3455"/>
                  <a:ext cx="1239" cy="540"/>
                  <a:chOff x="2397" y="3455"/>
                  <a:chExt cx="1239" cy="540"/>
                </a:xfrm>
              </p:grpSpPr>
              <p:sp>
                <p:nvSpPr>
                  <p:cNvPr id="5194" name="Arc 74"/>
                  <p:cNvSpPr>
                    <a:spLocks/>
                  </p:cNvSpPr>
                  <p:nvPr/>
                </p:nvSpPr>
                <p:spPr bwMode="auto">
                  <a:xfrm rot="-1821567">
                    <a:off x="2825" y="3479"/>
                    <a:ext cx="811" cy="516"/>
                  </a:xfrm>
                  <a:custGeom>
                    <a:avLst/>
                    <a:gdLst>
                      <a:gd name="G0" fmla="+- 2147 0 0"/>
                      <a:gd name="G1" fmla="+- 21600 0 0"/>
                      <a:gd name="G2" fmla="+- 21600 0 0"/>
                      <a:gd name="T0" fmla="*/ 0 w 18480"/>
                      <a:gd name="T1" fmla="*/ 107 h 21600"/>
                      <a:gd name="T2" fmla="*/ 18480 w 18480"/>
                      <a:gd name="T3" fmla="*/ 7465 h 21600"/>
                      <a:gd name="T4" fmla="*/ 2147 w 1848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8480" h="21600" fill="none" extrusionOk="0">
                        <a:moveTo>
                          <a:pt x="-1" y="106"/>
                        </a:moveTo>
                        <a:cubicBezTo>
                          <a:pt x="713" y="35"/>
                          <a:pt x="1430" y="-1"/>
                          <a:pt x="2147" y="0"/>
                        </a:cubicBezTo>
                        <a:cubicBezTo>
                          <a:pt x="8416" y="0"/>
                          <a:pt x="14377" y="2724"/>
                          <a:pt x="18479" y="7465"/>
                        </a:cubicBezTo>
                      </a:path>
                      <a:path w="18480" h="21600" stroke="0" extrusionOk="0">
                        <a:moveTo>
                          <a:pt x="-1" y="106"/>
                        </a:moveTo>
                        <a:cubicBezTo>
                          <a:pt x="713" y="35"/>
                          <a:pt x="1430" y="-1"/>
                          <a:pt x="2147" y="0"/>
                        </a:cubicBezTo>
                        <a:cubicBezTo>
                          <a:pt x="8416" y="0"/>
                          <a:pt x="14377" y="2724"/>
                          <a:pt x="18479" y="7465"/>
                        </a:cubicBezTo>
                        <a:lnTo>
                          <a:pt x="2147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195" name="Arc 75"/>
                  <p:cNvSpPr>
                    <a:spLocks/>
                  </p:cNvSpPr>
                  <p:nvPr/>
                </p:nvSpPr>
                <p:spPr bwMode="auto">
                  <a:xfrm rot="16597574" flipH="1">
                    <a:off x="2493" y="3359"/>
                    <a:ext cx="240" cy="43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404"/>
                      <a:gd name="T1" fmla="*/ 0 h 21600"/>
                      <a:gd name="T2" fmla="*/ 21404 w 21404"/>
                      <a:gd name="T3" fmla="*/ 18695 h 21600"/>
                      <a:gd name="T4" fmla="*/ 0 w 21404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404" h="21600" fill="none" extrusionOk="0">
                        <a:moveTo>
                          <a:pt x="-1" y="0"/>
                        </a:moveTo>
                        <a:cubicBezTo>
                          <a:pt x="10806" y="0"/>
                          <a:pt x="19950" y="7986"/>
                          <a:pt x="21403" y="18695"/>
                        </a:cubicBezTo>
                      </a:path>
                      <a:path w="21404" h="21600" stroke="0" extrusionOk="0">
                        <a:moveTo>
                          <a:pt x="-1" y="0"/>
                        </a:moveTo>
                        <a:cubicBezTo>
                          <a:pt x="10806" y="0"/>
                          <a:pt x="19950" y="7986"/>
                          <a:pt x="21403" y="18695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96" name="Line 76"/>
                <p:cNvSpPr>
                  <a:spLocks noChangeShapeType="1"/>
                </p:cNvSpPr>
                <p:nvPr/>
              </p:nvSpPr>
              <p:spPr bwMode="auto">
                <a:xfrm>
                  <a:off x="960" y="3456"/>
                  <a:ext cx="528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7" name="Line 77"/>
                <p:cNvSpPr>
                  <a:spLocks noChangeShapeType="1"/>
                </p:cNvSpPr>
                <p:nvPr/>
              </p:nvSpPr>
              <p:spPr bwMode="auto">
                <a:xfrm>
                  <a:off x="1536" y="3456"/>
                  <a:ext cx="864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8" name="Line 78"/>
                <p:cNvSpPr>
                  <a:spLocks noChangeShapeType="1"/>
                </p:cNvSpPr>
                <p:nvPr/>
              </p:nvSpPr>
              <p:spPr bwMode="auto">
                <a:xfrm>
                  <a:off x="3408" y="3456"/>
                  <a:ext cx="2352" cy="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7" name="Group 79"/>
          <p:cNvGrpSpPr>
            <a:grpSpLocks/>
          </p:cNvGrpSpPr>
          <p:nvPr/>
        </p:nvGrpSpPr>
        <p:grpSpPr bwMode="auto">
          <a:xfrm>
            <a:off x="1524000" y="5029200"/>
            <a:ext cx="7620000" cy="458788"/>
            <a:chOff x="960" y="2736"/>
            <a:chExt cx="4800" cy="289"/>
          </a:xfrm>
        </p:grpSpPr>
        <p:grpSp>
          <p:nvGrpSpPr>
            <p:cNvPr id="8" name="Group 80"/>
            <p:cNvGrpSpPr>
              <a:grpSpLocks/>
            </p:cNvGrpSpPr>
            <p:nvPr/>
          </p:nvGrpSpPr>
          <p:grpSpPr bwMode="auto">
            <a:xfrm>
              <a:off x="960" y="2736"/>
              <a:ext cx="4800" cy="289"/>
              <a:chOff x="960" y="3171"/>
              <a:chExt cx="4800" cy="289"/>
            </a:xfrm>
          </p:grpSpPr>
          <p:grpSp>
            <p:nvGrpSpPr>
              <p:cNvPr id="9" name="Group 81"/>
              <p:cNvGrpSpPr>
                <a:grpSpLocks/>
              </p:cNvGrpSpPr>
              <p:nvPr/>
            </p:nvGrpSpPr>
            <p:grpSpPr bwMode="auto">
              <a:xfrm>
                <a:off x="2405" y="3171"/>
                <a:ext cx="1147" cy="289"/>
                <a:chOff x="2405" y="3171"/>
                <a:chExt cx="1147" cy="289"/>
              </a:xfrm>
            </p:grpSpPr>
            <p:sp>
              <p:nvSpPr>
                <p:cNvPr id="5202" name="Arc 82"/>
                <p:cNvSpPr>
                  <a:spLocks/>
                </p:cNvSpPr>
                <p:nvPr/>
              </p:nvSpPr>
              <p:spPr bwMode="auto">
                <a:xfrm rot="16170648">
                  <a:off x="2478" y="3098"/>
                  <a:ext cx="289" cy="43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823"/>
                    <a:gd name="T2" fmla="*/ 21599 w 21600"/>
                    <a:gd name="T3" fmla="*/ 21823 h 21823"/>
                    <a:gd name="T4" fmla="*/ 0 w 21600"/>
                    <a:gd name="T5" fmla="*/ 21600 h 218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823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1674"/>
                        <a:pt x="21599" y="21748"/>
                        <a:pt x="21598" y="21822"/>
                      </a:cubicBezTo>
                    </a:path>
                    <a:path w="21600" h="21823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21674"/>
                        <a:pt x="21599" y="21748"/>
                        <a:pt x="21598" y="2182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33CC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Arc 83"/>
                <p:cNvSpPr>
                  <a:spLocks/>
                </p:cNvSpPr>
                <p:nvPr/>
              </p:nvSpPr>
              <p:spPr bwMode="auto">
                <a:xfrm rot="-9726937">
                  <a:off x="2784" y="3264"/>
                  <a:ext cx="768" cy="96"/>
                </a:xfrm>
                <a:custGeom>
                  <a:avLst/>
                  <a:gdLst>
                    <a:gd name="G0" fmla="+- 8764 0 0"/>
                    <a:gd name="G1" fmla="+- 21600 0 0"/>
                    <a:gd name="G2" fmla="+- 21600 0 0"/>
                    <a:gd name="T0" fmla="*/ 0 w 30241"/>
                    <a:gd name="T1" fmla="*/ 1858 h 21600"/>
                    <a:gd name="T2" fmla="*/ 30241 w 30241"/>
                    <a:gd name="T3" fmla="*/ 19298 h 21600"/>
                    <a:gd name="T4" fmla="*/ 8764 w 30241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241" h="21600" fill="none" extrusionOk="0">
                      <a:moveTo>
                        <a:pt x="-1" y="1857"/>
                      </a:moveTo>
                      <a:cubicBezTo>
                        <a:pt x="2759" y="632"/>
                        <a:pt x="5744" y="-1"/>
                        <a:pt x="8764" y="0"/>
                      </a:cubicBezTo>
                      <a:cubicBezTo>
                        <a:pt x="19802" y="0"/>
                        <a:pt x="29064" y="8322"/>
                        <a:pt x="30240" y="19298"/>
                      </a:cubicBezTo>
                    </a:path>
                    <a:path w="30241" h="21600" stroke="0" extrusionOk="0">
                      <a:moveTo>
                        <a:pt x="-1" y="1857"/>
                      </a:moveTo>
                      <a:cubicBezTo>
                        <a:pt x="2759" y="632"/>
                        <a:pt x="5744" y="-1"/>
                        <a:pt x="8764" y="0"/>
                      </a:cubicBezTo>
                      <a:cubicBezTo>
                        <a:pt x="19802" y="0"/>
                        <a:pt x="29064" y="8322"/>
                        <a:pt x="30240" y="19298"/>
                      </a:cubicBezTo>
                      <a:lnTo>
                        <a:pt x="8764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33CC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04" name="Line 84"/>
              <p:cNvSpPr>
                <a:spLocks noChangeShapeType="1"/>
              </p:cNvSpPr>
              <p:nvPr/>
            </p:nvSpPr>
            <p:spPr bwMode="auto">
              <a:xfrm>
                <a:off x="960" y="3456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5" name="Line 85"/>
              <p:cNvSpPr>
                <a:spLocks noChangeShapeType="1"/>
              </p:cNvSpPr>
              <p:nvPr/>
            </p:nvSpPr>
            <p:spPr bwMode="auto">
              <a:xfrm>
                <a:off x="1536" y="3456"/>
                <a:ext cx="864" cy="0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6" name="Line 86"/>
              <p:cNvSpPr>
                <a:spLocks noChangeShapeType="1"/>
              </p:cNvSpPr>
              <p:nvPr/>
            </p:nvSpPr>
            <p:spPr bwMode="auto">
              <a:xfrm>
                <a:off x="3504" y="3456"/>
                <a:ext cx="2256" cy="0"/>
              </a:xfrm>
              <a:prstGeom prst="line">
                <a:avLst/>
              </a:pr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207" name="AutoShape 87"/>
            <p:cNvSpPr>
              <a:spLocks noChangeArrowheads="1"/>
            </p:cNvSpPr>
            <p:nvPr/>
          </p:nvSpPr>
          <p:spPr bwMode="auto">
            <a:xfrm>
              <a:off x="1488" y="2928"/>
              <a:ext cx="48" cy="96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rgbClr val="FF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88"/>
          <p:cNvGrpSpPr>
            <a:grpSpLocks/>
          </p:cNvGrpSpPr>
          <p:nvPr/>
        </p:nvGrpSpPr>
        <p:grpSpPr bwMode="auto">
          <a:xfrm>
            <a:off x="1524000" y="4876800"/>
            <a:ext cx="7620000" cy="611188"/>
            <a:chOff x="960" y="3504"/>
            <a:chExt cx="4800" cy="385"/>
          </a:xfrm>
        </p:grpSpPr>
        <p:sp>
          <p:nvSpPr>
            <p:cNvPr id="5209" name="AutoShape 89"/>
            <p:cNvSpPr>
              <a:spLocks noChangeArrowheads="1"/>
            </p:cNvSpPr>
            <p:nvPr/>
          </p:nvSpPr>
          <p:spPr bwMode="auto">
            <a:xfrm>
              <a:off x="1488" y="3792"/>
              <a:ext cx="48" cy="96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0" name="Line 90"/>
            <p:cNvSpPr>
              <a:spLocks noChangeShapeType="1"/>
            </p:cNvSpPr>
            <p:nvPr/>
          </p:nvSpPr>
          <p:spPr bwMode="auto">
            <a:xfrm>
              <a:off x="960" y="3888"/>
              <a:ext cx="528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1" name="Line 91"/>
            <p:cNvSpPr>
              <a:spLocks noChangeShapeType="1"/>
            </p:cNvSpPr>
            <p:nvPr/>
          </p:nvSpPr>
          <p:spPr bwMode="auto">
            <a:xfrm>
              <a:off x="1536" y="3888"/>
              <a:ext cx="864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" name="Group 92"/>
            <p:cNvGrpSpPr>
              <a:grpSpLocks/>
            </p:cNvGrpSpPr>
            <p:nvPr/>
          </p:nvGrpSpPr>
          <p:grpSpPr bwMode="auto">
            <a:xfrm>
              <a:off x="2400" y="3504"/>
              <a:ext cx="3360" cy="385"/>
              <a:chOff x="2400" y="3072"/>
              <a:chExt cx="3360" cy="385"/>
            </a:xfrm>
          </p:grpSpPr>
          <p:grpSp>
            <p:nvGrpSpPr>
              <p:cNvPr id="12" name="Group 93"/>
              <p:cNvGrpSpPr>
                <a:grpSpLocks/>
              </p:cNvGrpSpPr>
              <p:nvPr/>
            </p:nvGrpSpPr>
            <p:grpSpPr bwMode="auto">
              <a:xfrm>
                <a:off x="2400" y="3072"/>
                <a:ext cx="1486" cy="385"/>
                <a:chOff x="2399" y="3071"/>
                <a:chExt cx="1486" cy="385"/>
              </a:xfrm>
            </p:grpSpPr>
            <p:sp>
              <p:nvSpPr>
                <p:cNvPr id="5214" name="Arc 94"/>
                <p:cNvSpPr>
                  <a:spLocks/>
                </p:cNvSpPr>
                <p:nvPr/>
              </p:nvSpPr>
              <p:spPr bwMode="auto">
                <a:xfrm rot="16170648">
                  <a:off x="2519" y="2951"/>
                  <a:ext cx="385" cy="625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065"/>
                    <a:gd name="T1" fmla="*/ 0 h 21600"/>
                    <a:gd name="T2" fmla="*/ 21065 w 21065"/>
                    <a:gd name="T3" fmla="*/ 16823 h 21600"/>
                    <a:gd name="T4" fmla="*/ 0 w 21065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065" h="21600" fill="none" extrusionOk="0">
                      <a:moveTo>
                        <a:pt x="-1" y="0"/>
                      </a:moveTo>
                      <a:cubicBezTo>
                        <a:pt x="10088" y="0"/>
                        <a:pt x="18833" y="6983"/>
                        <a:pt x="21065" y="16822"/>
                      </a:cubicBezTo>
                    </a:path>
                    <a:path w="21065" h="21600" stroke="0" extrusionOk="0">
                      <a:moveTo>
                        <a:pt x="-1" y="0"/>
                      </a:moveTo>
                      <a:cubicBezTo>
                        <a:pt x="10088" y="0"/>
                        <a:pt x="18833" y="6983"/>
                        <a:pt x="21065" y="1682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5" name="Arc 95"/>
                <p:cNvSpPr>
                  <a:spLocks/>
                </p:cNvSpPr>
                <p:nvPr/>
              </p:nvSpPr>
              <p:spPr bwMode="auto">
                <a:xfrm rot="-9726937">
                  <a:off x="2821" y="3212"/>
                  <a:ext cx="1064" cy="113"/>
                </a:xfrm>
                <a:custGeom>
                  <a:avLst/>
                  <a:gdLst>
                    <a:gd name="G0" fmla="+- 17029 0 0"/>
                    <a:gd name="G1" fmla="+- 21600 0 0"/>
                    <a:gd name="G2" fmla="+- 21600 0 0"/>
                    <a:gd name="T0" fmla="*/ 0 w 38506"/>
                    <a:gd name="T1" fmla="*/ 8312 h 21600"/>
                    <a:gd name="T2" fmla="*/ 38506 w 38506"/>
                    <a:gd name="T3" fmla="*/ 19298 h 21600"/>
                    <a:gd name="T4" fmla="*/ 17029 w 38506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506" h="21600" fill="none" extrusionOk="0">
                      <a:moveTo>
                        <a:pt x="-1" y="8311"/>
                      </a:moveTo>
                      <a:cubicBezTo>
                        <a:pt x="4093" y="3066"/>
                        <a:pt x="10375" y="-1"/>
                        <a:pt x="17029" y="0"/>
                      </a:cubicBezTo>
                      <a:cubicBezTo>
                        <a:pt x="28067" y="0"/>
                        <a:pt x="37329" y="8322"/>
                        <a:pt x="38505" y="19298"/>
                      </a:cubicBezTo>
                    </a:path>
                    <a:path w="38506" h="21600" stroke="0" extrusionOk="0">
                      <a:moveTo>
                        <a:pt x="-1" y="8311"/>
                      </a:moveTo>
                      <a:cubicBezTo>
                        <a:pt x="4093" y="3066"/>
                        <a:pt x="10375" y="-1"/>
                        <a:pt x="17029" y="0"/>
                      </a:cubicBezTo>
                      <a:cubicBezTo>
                        <a:pt x="28067" y="0"/>
                        <a:pt x="37329" y="8322"/>
                        <a:pt x="38505" y="19298"/>
                      </a:cubicBezTo>
                      <a:lnTo>
                        <a:pt x="17029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16" name="Line 96"/>
              <p:cNvSpPr>
                <a:spLocks noChangeShapeType="1"/>
              </p:cNvSpPr>
              <p:nvPr/>
            </p:nvSpPr>
            <p:spPr bwMode="auto">
              <a:xfrm>
                <a:off x="3888" y="3456"/>
                <a:ext cx="187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" name="Group 97"/>
          <p:cNvGrpSpPr>
            <a:grpSpLocks/>
          </p:cNvGrpSpPr>
          <p:nvPr/>
        </p:nvGrpSpPr>
        <p:grpSpPr bwMode="auto">
          <a:xfrm>
            <a:off x="1524000" y="2819400"/>
            <a:ext cx="7620000" cy="2671763"/>
            <a:chOff x="960" y="1536"/>
            <a:chExt cx="4800" cy="1683"/>
          </a:xfrm>
        </p:grpSpPr>
        <p:grpSp>
          <p:nvGrpSpPr>
            <p:cNvPr id="14" name="Group 98"/>
            <p:cNvGrpSpPr>
              <a:grpSpLocks/>
            </p:cNvGrpSpPr>
            <p:nvPr/>
          </p:nvGrpSpPr>
          <p:grpSpPr bwMode="auto">
            <a:xfrm>
              <a:off x="960" y="3120"/>
              <a:ext cx="1440" cy="96"/>
              <a:chOff x="960" y="3120"/>
              <a:chExt cx="1440" cy="96"/>
            </a:xfrm>
          </p:grpSpPr>
          <p:sp>
            <p:nvSpPr>
              <p:cNvPr id="5219" name="AutoShape 99"/>
              <p:cNvSpPr>
                <a:spLocks noChangeArrowheads="1"/>
              </p:cNvSpPr>
              <p:nvPr/>
            </p:nvSpPr>
            <p:spPr bwMode="auto">
              <a:xfrm>
                <a:off x="1488" y="3120"/>
                <a:ext cx="48" cy="96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0" name="Line 100"/>
              <p:cNvSpPr>
                <a:spLocks noChangeShapeType="1"/>
              </p:cNvSpPr>
              <p:nvPr/>
            </p:nvSpPr>
            <p:spPr bwMode="auto">
              <a:xfrm>
                <a:off x="960" y="3216"/>
                <a:ext cx="5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1" name="Line 101"/>
              <p:cNvSpPr>
                <a:spLocks noChangeShapeType="1"/>
              </p:cNvSpPr>
              <p:nvPr/>
            </p:nvSpPr>
            <p:spPr bwMode="auto">
              <a:xfrm>
                <a:off x="1536" y="3216"/>
                <a:ext cx="86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" name="Group 102"/>
            <p:cNvGrpSpPr>
              <a:grpSpLocks/>
            </p:cNvGrpSpPr>
            <p:nvPr/>
          </p:nvGrpSpPr>
          <p:grpSpPr bwMode="auto">
            <a:xfrm>
              <a:off x="2397" y="1536"/>
              <a:ext cx="627" cy="1683"/>
              <a:chOff x="2397" y="1536"/>
              <a:chExt cx="627" cy="1683"/>
            </a:xfrm>
          </p:grpSpPr>
          <p:sp>
            <p:nvSpPr>
              <p:cNvPr id="5223" name="Arc 103"/>
              <p:cNvSpPr>
                <a:spLocks/>
              </p:cNvSpPr>
              <p:nvPr/>
            </p:nvSpPr>
            <p:spPr bwMode="auto">
              <a:xfrm rot="16170648">
                <a:off x="2444" y="2736"/>
                <a:ext cx="436" cy="53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296"/>
                  <a:gd name="T1" fmla="*/ 0 h 21600"/>
                  <a:gd name="T2" fmla="*/ 21296 w 21296"/>
                  <a:gd name="T3" fmla="*/ 17991 h 21600"/>
                  <a:gd name="T4" fmla="*/ 0 w 2129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296" h="21600" fill="none" extrusionOk="0">
                    <a:moveTo>
                      <a:pt x="-1" y="0"/>
                    </a:moveTo>
                    <a:cubicBezTo>
                      <a:pt x="10536" y="0"/>
                      <a:pt x="19535" y="7602"/>
                      <a:pt x="21296" y="17990"/>
                    </a:cubicBezTo>
                  </a:path>
                  <a:path w="21296" h="21600" stroke="0" extrusionOk="0">
                    <a:moveTo>
                      <a:pt x="-1" y="0"/>
                    </a:moveTo>
                    <a:cubicBezTo>
                      <a:pt x="10536" y="0"/>
                      <a:pt x="19535" y="7602"/>
                      <a:pt x="21296" y="1799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" name="Line 104"/>
              <p:cNvSpPr>
                <a:spLocks noChangeShapeType="1"/>
              </p:cNvSpPr>
              <p:nvPr/>
            </p:nvSpPr>
            <p:spPr bwMode="auto">
              <a:xfrm flipV="1">
                <a:off x="2832" y="1536"/>
                <a:ext cx="192" cy="1248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105"/>
            <p:cNvGrpSpPr>
              <a:grpSpLocks/>
            </p:cNvGrpSpPr>
            <p:nvPr/>
          </p:nvGrpSpPr>
          <p:grpSpPr bwMode="auto">
            <a:xfrm>
              <a:off x="3024" y="1536"/>
              <a:ext cx="2736" cy="1680"/>
              <a:chOff x="3024" y="1536"/>
              <a:chExt cx="2736" cy="1680"/>
            </a:xfrm>
          </p:grpSpPr>
          <p:grpSp>
            <p:nvGrpSpPr>
              <p:cNvPr id="17" name="Group 106"/>
              <p:cNvGrpSpPr>
                <a:grpSpLocks/>
              </p:cNvGrpSpPr>
              <p:nvPr/>
            </p:nvGrpSpPr>
            <p:grpSpPr bwMode="auto">
              <a:xfrm>
                <a:off x="3024" y="1536"/>
                <a:ext cx="1377" cy="1538"/>
                <a:chOff x="3024" y="1776"/>
                <a:chExt cx="1377" cy="1538"/>
              </a:xfrm>
            </p:grpSpPr>
            <p:sp>
              <p:nvSpPr>
                <p:cNvPr id="5227" name="Line 107"/>
                <p:cNvSpPr>
                  <a:spLocks noChangeShapeType="1"/>
                </p:cNvSpPr>
                <p:nvPr/>
              </p:nvSpPr>
              <p:spPr bwMode="auto">
                <a:xfrm>
                  <a:off x="3024" y="1776"/>
                  <a:ext cx="144" cy="110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28" name="Arc 108"/>
                <p:cNvSpPr>
                  <a:spLocks/>
                </p:cNvSpPr>
                <p:nvPr/>
              </p:nvSpPr>
              <p:spPr bwMode="auto">
                <a:xfrm rot="-9726937">
                  <a:off x="3120" y="3024"/>
                  <a:ext cx="1281" cy="290"/>
                </a:xfrm>
                <a:custGeom>
                  <a:avLst/>
                  <a:gdLst>
                    <a:gd name="G0" fmla="+- 12222 0 0"/>
                    <a:gd name="G1" fmla="+- 21600 0 0"/>
                    <a:gd name="G2" fmla="+- 21600 0 0"/>
                    <a:gd name="T0" fmla="*/ 0 w 33484"/>
                    <a:gd name="T1" fmla="*/ 3791 h 21600"/>
                    <a:gd name="T2" fmla="*/ 33484 w 33484"/>
                    <a:gd name="T3" fmla="*/ 17792 h 21600"/>
                    <a:gd name="T4" fmla="*/ 12222 w 33484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484" h="21600" fill="none" extrusionOk="0">
                      <a:moveTo>
                        <a:pt x="-1" y="3790"/>
                      </a:moveTo>
                      <a:cubicBezTo>
                        <a:pt x="3597" y="1321"/>
                        <a:pt x="7858" y="-1"/>
                        <a:pt x="12222" y="0"/>
                      </a:cubicBezTo>
                      <a:cubicBezTo>
                        <a:pt x="22682" y="0"/>
                        <a:pt x="31639" y="7495"/>
                        <a:pt x="33483" y="17792"/>
                      </a:cubicBezTo>
                    </a:path>
                    <a:path w="33484" h="21600" stroke="0" extrusionOk="0">
                      <a:moveTo>
                        <a:pt x="-1" y="3790"/>
                      </a:moveTo>
                      <a:cubicBezTo>
                        <a:pt x="3597" y="1321"/>
                        <a:pt x="7858" y="-1"/>
                        <a:pt x="12222" y="0"/>
                      </a:cubicBezTo>
                      <a:cubicBezTo>
                        <a:pt x="22682" y="0"/>
                        <a:pt x="31639" y="7495"/>
                        <a:pt x="33483" y="17792"/>
                      </a:cubicBezTo>
                      <a:lnTo>
                        <a:pt x="12222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5229" name="Line 109"/>
              <p:cNvSpPr>
                <a:spLocks noChangeShapeType="1"/>
              </p:cNvSpPr>
              <p:nvPr/>
            </p:nvSpPr>
            <p:spPr bwMode="auto">
              <a:xfrm>
                <a:off x="4272" y="3216"/>
                <a:ext cx="14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230" name="Text Box 110"/>
          <p:cNvSpPr txBox="1">
            <a:spLocks noChangeArrowheads="1"/>
          </p:cNvSpPr>
          <p:nvPr/>
        </p:nvSpPr>
        <p:spPr bwMode="auto">
          <a:xfrm>
            <a:off x="4343400" y="5105400"/>
            <a:ext cx="184150" cy="3667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FF6600"/>
                </a:solidFill>
                <a:latin typeface="Arial" charset="0"/>
              </a:rPr>
              <a:t>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1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1"/>
                                            </p:cond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1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1"/>
                                            </p:cond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1"/>
                                            </p:cond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5164" grpId="0" animBg="1"/>
      <p:bldP spid="5165" grpId="0" animBg="1"/>
      <p:bldP spid="5166" grpId="0" animBg="1"/>
      <p:bldP spid="5167" grpId="0" animBg="1"/>
      <p:bldP spid="5168" grpId="0" animBg="1"/>
      <p:bldP spid="5169" grpId="0" animBg="1"/>
      <p:bldP spid="5170" grpId="0" animBg="1"/>
      <p:bldP spid="5171" grpId="0" autoUpdateAnimBg="0"/>
      <p:bldP spid="5172" grpId="0" autoUpdateAnimBg="0"/>
      <p:bldP spid="5173" grpId="0" autoUpdateAnimBg="0"/>
      <p:bldP spid="5174" grpId="0" animBg="1"/>
      <p:bldP spid="5175" grpId="0" autoUpdateAnimBg="0"/>
      <p:bldP spid="5176" grpId="0" animBg="1"/>
      <p:bldP spid="5177" grpId="0" autoUpdateAnimBg="0"/>
      <p:bldP spid="5178" grpId="0" animBg="1"/>
      <p:bldP spid="5179" grpId="0" animBg="1"/>
      <p:bldP spid="5180" grpId="0" autoUpdateAnimBg="0"/>
      <p:bldP spid="5181" grpId="0" autoUpdateAnimBg="0"/>
      <p:bldP spid="5182" grpId="0" animBg="1" autoUpdateAnimBg="0"/>
      <p:bldP spid="5183" grpId="0" autoUpdateAnimBg="0"/>
      <p:bldP spid="5184" grpId="0" animBg="1" autoUpdateAnimBg="0"/>
      <p:bldP spid="5185" grpId="0" autoUpdateAnimBg="0"/>
      <p:bldP spid="5186" grpId="0" autoUpdateAnimBg="0"/>
      <p:bldP spid="523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Otot</a:t>
            </a:r>
            <a:r>
              <a:rPr lang="en-US" dirty="0" smtClean="0"/>
              <a:t> </a:t>
            </a:r>
            <a:r>
              <a:rPr lang="en-US" dirty="0" err="1" smtClean="0"/>
              <a:t>Rangka</a:t>
            </a:r>
            <a:endParaRPr lang="en-US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5482130" cy="4525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791200" y="2286000"/>
            <a:ext cx="3352800" cy="3505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dibentuk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oleh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sejumlah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yang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</a:rPr>
              <a:t>berdiameter</a:t>
            </a:r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± 10 – 80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mikrometer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masing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masing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serat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terbuat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dari</a:t>
            </a:r>
            <a:endParaRPr lang="en-US" sz="24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rangkaian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subunit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yang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lebih</a:t>
            </a:r>
            <a:r>
              <a:rPr lang="en-US" sz="24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kecil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Biolistrik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/>
              <a:t>Pendahuluan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dasarnya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seluruh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potensial</a:t>
            </a:r>
            <a:r>
              <a:rPr lang="en-US" dirty="0" smtClean="0"/>
              <a:t> </a:t>
            </a:r>
            <a:r>
              <a:rPr lang="en-US" dirty="0" err="1" smtClean="0"/>
              <a:t>listrik</a:t>
            </a:r>
            <a:r>
              <a:rPr lang="en-US" dirty="0" smtClean="0"/>
              <a:t> yang </a:t>
            </a:r>
            <a:r>
              <a:rPr lang="en-US" dirty="0" err="1" smtClean="0"/>
              <a:t>melintasi</a:t>
            </a:r>
            <a:r>
              <a:rPr lang="en-US" dirty="0" smtClean="0"/>
              <a:t> </a:t>
            </a:r>
            <a:r>
              <a:rPr lang="en-US" dirty="0" err="1" smtClean="0"/>
              <a:t>membran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beberapa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sel</a:t>
            </a:r>
            <a:r>
              <a:rPr lang="en-US" dirty="0" smtClean="0">
                <a:solidFill>
                  <a:srgbClr val="000000"/>
                </a:solidFill>
              </a:rPr>
              <a:t>: </a:t>
            </a:r>
            <a:r>
              <a:rPr lang="en-US" dirty="0" err="1" smtClean="0">
                <a:solidFill>
                  <a:srgbClr val="000000"/>
                </a:solidFill>
              </a:rPr>
              <a:t>Sel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otot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bersifat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dirangsang</a:t>
            </a:r>
            <a:r>
              <a:rPr lang="en-US" dirty="0" smtClean="0">
                <a:solidFill>
                  <a:srgbClr val="000000"/>
                </a:solidFill>
              </a:rPr>
              <a:t>,    </a:t>
            </a:r>
            <a:r>
              <a:rPr lang="en-US" dirty="0" err="1" smtClean="0">
                <a:solidFill>
                  <a:srgbClr val="000000"/>
                </a:solidFill>
              </a:rPr>
              <a:t>Mampu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membangkitkan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sendiri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impuls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elektrokimia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membrannya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3886200" y="4800600"/>
            <a:ext cx="228600" cy="45719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762000" y="685800"/>
            <a:ext cx="5029200" cy="838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Jaringan</a:t>
            </a:r>
            <a:r>
              <a:rPr lang="en-US" sz="3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otot</a:t>
            </a:r>
            <a:endParaRPr lang="en-US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838200" y="2057400"/>
            <a:ext cx="8305800" cy="449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Sel-sel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seperti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juga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Neuron,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jaringan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rangsang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dirangsang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secara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kimiawi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listrik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mekanik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membangkitkan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potensial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secara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umum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dibagi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atas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3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jenis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Kira-kira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40 %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seluruh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tubuh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terdiri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mungkin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10 %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lainnya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adalah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381000" y="1295400"/>
            <a:ext cx="381000" cy="1447800"/>
          </a:xfrm>
          <a:prstGeom prst="curvedRightArrow">
            <a:avLst>
              <a:gd name="adj1" fmla="val 76000"/>
              <a:gd name="adj2" fmla="val 152000"/>
              <a:gd name="adj3" fmla="val 33333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990600" y="457200"/>
            <a:ext cx="4114800" cy="1295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600" dirty="0">
                <a:latin typeface="Arial" charset="0"/>
              </a:rPr>
              <a:t>M o r f o l o g </a:t>
            </a:r>
            <a:r>
              <a:rPr lang="en-US" sz="3600" dirty="0" err="1">
                <a:latin typeface="Arial" charset="0"/>
              </a:rPr>
              <a:t>i</a:t>
            </a:r>
            <a:endParaRPr lang="en-US" sz="3600" dirty="0">
              <a:latin typeface="Arial" charset="0"/>
            </a:endParaRPr>
          </a:p>
          <a:p>
            <a:pPr algn="ctr"/>
            <a:r>
              <a:rPr lang="en-US" sz="3200" dirty="0" err="1">
                <a:latin typeface="Arial" charset="0"/>
              </a:rPr>
              <a:t>Organisasi</a:t>
            </a:r>
            <a:endParaRPr lang="en-US" sz="3200" dirty="0">
              <a:latin typeface="Arial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990600" y="2362200"/>
            <a:ext cx="8153400" cy="449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rangka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tersusun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dari</a:t>
            </a:r>
            <a:r>
              <a:rPr lang="en-US" sz="2800" dirty="0">
                <a:latin typeface="Arial" charset="0"/>
              </a:rPr>
              <a:t> seat-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yang </a:t>
            </a:r>
          </a:p>
          <a:p>
            <a:r>
              <a:rPr lang="en-US" sz="2800" dirty="0" err="1">
                <a:latin typeface="Arial" charset="0"/>
              </a:rPr>
              <a:t>merupakan“balok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penyusun</a:t>
            </a:r>
            <a:r>
              <a:rPr lang="en-US" sz="2800" dirty="0">
                <a:latin typeface="Arial" charset="0"/>
              </a:rPr>
              <a:t>”(</a:t>
            </a:r>
            <a:r>
              <a:rPr lang="en-US" sz="2800" i="1" dirty="0">
                <a:latin typeface="Arial" charset="0"/>
              </a:rPr>
              <a:t>building blocks).</a:t>
            </a:r>
          </a:p>
          <a:p>
            <a:r>
              <a:rPr lang="en-US" sz="2800" dirty="0" err="1">
                <a:latin typeface="Arial" charset="0"/>
              </a:rPr>
              <a:t>Hampir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seluruh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rangka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berawal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berakhir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tendo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tersusun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sejajar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diantara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ujung</a:t>
            </a:r>
            <a:r>
              <a:rPr lang="en-US" sz="2800" dirty="0">
                <a:latin typeface="Arial" charset="0"/>
              </a:rPr>
              <a:t> -</a:t>
            </a:r>
          </a:p>
          <a:p>
            <a:r>
              <a:rPr lang="en-US" sz="2800" dirty="0" err="1">
                <a:latin typeface="Arial" charset="0"/>
              </a:rPr>
              <a:t>ujung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tendo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sehingga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daya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kontraksinya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setiap</a:t>
            </a:r>
            <a:endParaRPr lang="en-US" sz="2800" dirty="0">
              <a:latin typeface="Arial" charset="0"/>
            </a:endParaRPr>
          </a:p>
          <a:p>
            <a:r>
              <a:rPr lang="en-US" sz="2800" dirty="0">
                <a:latin typeface="Arial" charset="0"/>
              </a:rPr>
              <a:t>unit </a:t>
            </a:r>
            <a:r>
              <a:rPr lang="en-US" sz="2800" dirty="0" err="1">
                <a:latin typeface="Arial" charset="0"/>
              </a:rPr>
              <a:t>saling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memperkuat</a:t>
            </a:r>
            <a:r>
              <a:rPr lang="en-US" sz="2800" dirty="0">
                <a:latin typeface="Arial" charset="0"/>
              </a:rPr>
              <a:t>.</a:t>
            </a:r>
          </a:p>
          <a:p>
            <a:r>
              <a:rPr lang="en-US" sz="2800" dirty="0" err="1">
                <a:latin typeface="Arial" charset="0"/>
              </a:rPr>
              <a:t>Mekanisme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kontraksi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tergantung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dari</a:t>
            </a:r>
            <a:r>
              <a:rPr lang="en-US" sz="2800" dirty="0">
                <a:latin typeface="Arial" charset="0"/>
              </a:rPr>
              <a:t> protein:</a:t>
            </a:r>
          </a:p>
          <a:p>
            <a:r>
              <a:rPr lang="en-US" sz="2800" dirty="0">
                <a:latin typeface="Arial" charset="0"/>
              </a:rPr>
              <a:t>Protein </a:t>
            </a:r>
            <a:r>
              <a:rPr lang="en-US" sz="2800" i="1" dirty="0" err="1">
                <a:latin typeface="Arial" charset="0"/>
              </a:rPr>
              <a:t>Miosin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i="1" dirty="0" err="1">
                <a:latin typeface="Arial" charset="0"/>
              </a:rPr>
              <a:t>Aktin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i="1" dirty="0" err="1">
                <a:latin typeface="Arial" charset="0"/>
              </a:rPr>
              <a:t>Tropomiosin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endParaRPr lang="en-US" sz="2800" dirty="0">
              <a:latin typeface="Arial" charset="0"/>
            </a:endParaRPr>
          </a:p>
          <a:p>
            <a:r>
              <a:rPr lang="en-US" sz="2800" i="1" dirty="0" err="1">
                <a:latin typeface="Arial" charset="0"/>
              </a:rPr>
              <a:t>Troponin</a:t>
            </a:r>
            <a:r>
              <a:rPr lang="en-US" sz="2800" dirty="0">
                <a:latin typeface="Arial" charset="0"/>
              </a:rPr>
              <a:t>. </a:t>
            </a: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533400" y="1295400"/>
            <a:ext cx="457200" cy="1981200"/>
          </a:xfrm>
          <a:prstGeom prst="curvedRightArrow">
            <a:avLst>
              <a:gd name="adj1" fmla="val 86667"/>
              <a:gd name="adj2" fmla="val 173333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auto">
          <a:xfrm>
            <a:off x="304800" y="1905000"/>
            <a:ext cx="8763000" cy="1447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b="1" dirty="0" err="1">
                <a:latin typeface="Arial" charset="0"/>
              </a:rPr>
              <a:t>Sarkolema</a:t>
            </a:r>
            <a:r>
              <a:rPr lang="en-US" sz="2800" b="1" dirty="0">
                <a:latin typeface="Arial" charset="0"/>
              </a:rPr>
              <a:t>:</a:t>
            </a:r>
          </a:p>
          <a:p>
            <a:r>
              <a:rPr lang="en-US" sz="2800" dirty="0" err="1">
                <a:latin typeface="Arial" charset="0"/>
              </a:rPr>
              <a:t>Membran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disebut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juga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membran</a:t>
            </a:r>
            <a:r>
              <a:rPr lang="en-US" sz="2800" dirty="0">
                <a:latin typeface="Arial" charset="0"/>
              </a:rPr>
              <a:t> plasma 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>
            <a:off x="304800" y="3429000"/>
            <a:ext cx="8763000" cy="2590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sz="2800" b="1" dirty="0">
              <a:latin typeface="Arial" charset="0"/>
            </a:endParaRPr>
          </a:p>
          <a:p>
            <a:endParaRPr lang="en-US" sz="2800" b="1" dirty="0">
              <a:latin typeface="Arial" charset="0"/>
            </a:endParaRPr>
          </a:p>
          <a:p>
            <a:r>
              <a:rPr lang="en-US" sz="2800" b="1" dirty="0" err="1">
                <a:latin typeface="Arial" charset="0"/>
              </a:rPr>
              <a:t>Miofibril</a:t>
            </a:r>
            <a:r>
              <a:rPr lang="en-US" sz="2800" dirty="0">
                <a:latin typeface="Arial" charset="0"/>
              </a:rPr>
              <a:t>: </a:t>
            </a:r>
            <a:r>
              <a:rPr lang="en-US" sz="2800" dirty="0" err="1">
                <a:latin typeface="Arial" charset="0"/>
              </a:rPr>
              <a:t>filamen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aktin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miosin</a:t>
            </a:r>
            <a:endParaRPr lang="en-US" sz="2800" dirty="0">
              <a:latin typeface="Arial" charset="0"/>
            </a:endParaRPr>
          </a:p>
          <a:p>
            <a:r>
              <a:rPr lang="en-US" sz="2400" dirty="0" err="1">
                <a:latin typeface="Arial" charset="0"/>
              </a:rPr>
              <a:t>Setiap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serat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otot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mengandung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beberapa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ratus</a:t>
            </a:r>
            <a:r>
              <a:rPr lang="en-US" sz="2400" dirty="0">
                <a:latin typeface="Arial" charset="0"/>
              </a:rPr>
              <a:t> s/d </a:t>
            </a:r>
            <a:r>
              <a:rPr lang="en-US" sz="2400" dirty="0" err="1">
                <a:latin typeface="Arial" charset="0"/>
              </a:rPr>
              <a:t>ribu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miofibril</a:t>
            </a:r>
            <a:endParaRPr lang="en-US" sz="2400" dirty="0">
              <a:latin typeface="Arial" charset="0"/>
            </a:endParaRPr>
          </a:p>
          <a:p>
            <a:r>
              <a:rPr lang="en-US" sz="2400" dirty="0" err="1">
                <a:latin typeface="Arial" charset="0"/>
              </a:rPr>
              <a:t>pada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potongan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melintang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berupa</a:t>
            </a:r>
            <a:r>
              <a:rPr lang="en-US" sz="2400" dirty="0">
                <a:latin typeface="Arial" charset="0"/>
              </a:rPr>
              <a:t> bulatan-2 </a:t>
            </a:r>
            <a:r>
              <a:rPr lang="en-US" sz="2400" dirty="0" err="1">
                <a:latin typeface="Arial" charset="0"/>
              </a:rPr>
              <a:t>kecil</a:t>
            </a:r>
            <a:r>
              <a:rPr lang="en-US" sz="2400" dirty="0">
                <a:latin typeface="Arial" charset="0"/>
              </a:rPr>
              <a:t>.</a:t>
            </a:r>
          </a:p>
          <a:p>
            <a:r>
              <a:rPr lang="en-US" sz="2400" dirty="0" err="1">
                <a:latin typeface="Arial" charset="0"/>
              </a:rPr>
              <a:t>Setiap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miofibril</a:t>
            </a:r>
            <a:r>
              <a:rPr lang="en-US" sz="2400" dirty="0">
                <a:latin typeface="Arial" charset="0"/>
              </a:rPr>
              <a:t>: - </a:t>
            </a:r>
            <a:r>
              <a:rPr lang="en-US" sz="2400" dirty="0" err="1">
                <a:latin typeface="Arial" charset="0"/>
              </a:rPr>
              <a:t>memiliki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sekitar</a:t>
            </a:r>
            <a:r>
              <a:rPr lang="en-US" sz="2400" dirty="0">
                <a:latin typeface="Arial" charset="0"/>
              </a:rPr>
              <a:t> 1500 </a:t>
            </a:r>
            <a:r>
              <a:rPr lang="en-US" sz="2400" dirty="0" err="1">
                <a:latin typeface="Arial" charset="0"/>
              </a:rPr>
              <a:t>filamen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miosin</a:t>
            </a:r>
            <a:r>
              <a:rPr lang="en-US" sz="2400" dirty="0">
                <a:latin typeface="Arial" charset="0"/>
              </a:rPr>
              <a:t> (</a:t>
            </a:r>
            <a:r>
              <a:rPr lang="en-US" sz="2400" dirty="0" err="1">
                <a:latin typeface="Arial" charset="0"/>
              </a:rPr>
              <a:t>filamen</a:t>
            </a:r>
            <a:r>
              <a:rPr lang="en-US" sz="2400" dirty="0">
                <a:latin typeface="Arial" charset="0"/>
              </a:rPr>
              <a:t> </a:t>
            </a:r>
          </a:p>
          <a:p>
            <a:r>
              <a:rPr lang="en-US" sz="2400" dirty="0">
                <a:latin typeface="Arial" charset="0"/>
              </a:rPr>
              <a:t>                            </a:t>
            </a:r>
            <a:r>
              <a:rPr lang="en-US" sz="2400" dirty="0" err="1">
                <a:latin typeface="Arial" charset="0"/>
              </a:rPr>
              <a:t>tebal</a:t>
            </a:r>
            <a:r>
              <a:rPr lang="en-US" sz="2400" dirty="0">
                <a:latin typeface="Arial" charset="0"/>
              </a:rPr>
              <a:t> &amp;</a:t>
            </a:r>
          </a:p>
          <a:p>
            <a:r>
              <a:rPr lang="en-US" sz="2400" dirty="0">
                <a:latin typeface="Arial" charset="0"/>
              </a:rPr>
              <a:t>                          - 3000 </a:t>
            </a:r>
            <a:r>
              <a:rPr lang="en-US" sz="2400" dirty="0" err="1">
                <a:latin typeface="Arial" charset="0"/>
              </a:rPr>
              <a:t>filamen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aktin</a:t>
            </a:r>
            <a:r>
              <a:rPr lang="en-US" sz="2400" dirty="0">
                <a:latin typeface="Arial" charset="0"/>
              </a:rPr>
              <a:t> (</a:t>
            </a:r>
            <a:r>
              <a:rPr lang="en-US" sz="2400" dirty="0" err="1">
                <a:latin typeface="Arial" charset="0"/>
              </a:rPr>
              <a:t>filamen</a:t>
            </a:r>
            <a:r>
              <a:rPr lang="en-US" sz="2400" dirty="0">
                <a:latin typeface="Arial" charset="0"/>
              </a:rPr>
              <a:t> </a:t>
            </a:r>
            <a:r>
              <a:rPr lang="en-US" sz="2400" dirty="0" err="1">
                <a:latin typeface="Arial" charset="0"/>
              </a:rPr>
              <a:t>tipis</a:t>
            </a:r>
            <a:r>
              <a:rPr lang="en-US" sz="2400" dirty="0">
                <a:latin typeface="Arial" charset="0"/>
              </a:rPr>
              <a:t>)</a:t>
            </a:r>
          </a:p>
          <a:p>
            <a:endParaRPr lang="en-US" sz="2400" dirty="0">
              <a:latin typeface="Arial" charset="0"/>
            </a:endParaRPr>
          </a:p>
          <a:p>
            <a:endParaRPr lang="en-US" sz="2800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914400"/>
            <a:ext cx="3124200" cy="76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 dirty="0" smtClean="0">
                <a:latin typeface="Arial" charset="0"/>
              </a:rPr>
              <a:t>   </a:t>
            </a:r>
            <a:r>
              <a:rPr lang="en-US" sz="3600" b="1" dirty="0" err="1" smtClean="0">
                <a:latin typeface="Arial" charset="0"/>
              </a:rPr>
              <a:t>Sarkolema</a:t>
            </a:r>
            <a:endParaRPr lang="en-US" sz="36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0" y="1143000"/>
            <a:ext cx="9144000" cy="3429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tebal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diagram: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adalah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(G)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tipis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diagram: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adalah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(F)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Pita I pita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mengandung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Pita A pita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gelap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mengandung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juga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tempat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mereka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bertumpang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tindih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Tonjolan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–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tonjolan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kecil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jembatan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penyeberangan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0" y="4876800"/>
            <a:ext cx="9144000" cy="1752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Lempeng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Z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tempat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melekatnya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protien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filamentosa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berjalan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menyilang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melewati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miofibril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Melekatkan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miofibil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satu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lainnya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457200" y="1066800"/>
            <a:ext cx="8686800" cy="220980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800" dirty="0">
              <a:latin typeface="Arial" charset="0"/>
            </a:endParaRPr>
          </a:p>
          <a:p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Sarkoplasma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:</a:t>
            </a:r>
          </a:p>
          <a:p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Miofibril-miofibril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terpendam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didalam</a:t>
            </a:r>
            <a:endParaRPr lang="en-US" sz="2800" dirty="0">
              <a:solidFill>
                <a:srgbClr val="660033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suatu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metriks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disebut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sarkoplasma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, yang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terdiri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dari</a:t>
            </a:r>
            <a:endParaRPr lang="en-US" sz="2800" dirty="0">
              <a:solidFill>
                <a:srgbClr val="660033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unsur</a:t>
            </a:r>
            <a:r>
              <a:rPr lang="en-US" sz="2800" dirty="0">
                <a:solidFill>
                  <a:srgbClr val="660033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660033"/>
                </a:solidFill>
                <a:latin typeface="Arial" charset="0"/>
              </a:rPr>
              <a:t>intraselluler</a:t>
            </a:r>
            <a:r>
              <a:rPr lang="en-US" sz="2800" dirty="0">
                <a:latin typeface="Arial" charset="0"/>
              </a:rPr>
              <a:t>.</a:t>
            </a:r>
          </a:p>
          <a:p>
            <a:endParaRPr lang="en-US" sz="2800" dirty="0">
              <a:latin typeface="Arial" charset="0"/>
            </a:endParaRP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381000" y="3276600"/>
            <a:ext cx="8763000" cy="358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Cairan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Sarkoplasma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mengandung</a:t>
            </a:r>
            <a:r>
              <a:rPr lang="en-US" sz="2800" dirty="0">
                <a:latin typeface="Arial" charset="0"/>
              </a:rPr>
              <a:t>: </a:t>
            </a:r>
          </a:p>
          <a:p>
            <a:r>
              <a:rPr lang="en-US" sz="2800" dirty="0">
                <a:latin typeface="Arial" charset="0"/>
              </a:rPr>
              <a:t>K, Mg, </a:t>
            </a:r>
            <a:r>
              <a:rPr lang="en-US" sz="2800" dirty="0" err="1">
                <a:latin typeface="Arial" charset="0"/>
              </a:rPr>
              <a:t>Fosfat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Enzim</a:t>
            </a:r>
            <a:r>
              <a:rPr lang="en-US" sz="2800" dirty="0">
                <a:latin typeface="Arial" charset="0"/>
              </a:rPr>
              <a:t> protein, </a:t>
            </a:r>
            <a:r>
              <a:rPr lang="en-US" sz="2800" dirty="0" err="1">
                <a:latin typeface="Arial" charset="0"/>
              </a:rPr>
              <a:t>Retikulum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sarkoplasma</a:t>
            </a:r>
            <a:r>
              <a:rPr lang="en-US" sz="2800" dirty="0">
                <a:latin typeface="Arial" charset="0"/>
              </a:rPr>
              <a:t>.</a:t>
            </a:r>
          </a:p>
          <a:p>
            <a:r>
              <a:rPr lang="en-US" sz="2800" dirty="0" err="1">
                <a:latin typeface="Arial" charset="0"/>
              </a:rPr>
              <a:t>Didalam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sarkoplasma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banyak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terdapat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retikulum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 err="1">
                <a:latin typeface="Arial" charset="0"/>
              </a:rPr>
              <a:t>endoplasma</a:t>
            </a:r>
            <a:r>
              <a:rPr lang="en-US" sz="2800" dirty="0">
                <a:latin typeface="Arial" charset="0"/>
              </a:rPr>
              <a:t>, yang </a:t>
            </a:r>
            <a:r>
              <a:rPr lang="en-US" sz="2800" dirty="0" err="1">
                <a:latin typeface="Arial" charset="0"/>
              </a:rPr>
              <a:t>didalam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disebut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retikulum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sarkoplasmik</a:t>
            </a:r>
            <a:r>
              <a:rPr lang="en-US" sz="2800" dirty="0">
                <a:latin typeface="Arial" charset="0"/>
              </a:rPr>
              <a:t>.</a:t>
            </a:r>
          </a:p>
          <a:p>
            <a:r>
              <a:rPr lang="en-US" sz="2800" dirty="0" err="1">
                <a:latin typeface="Arial" charset="0"/>
              </a:rPr>
              <a:t>Retikulum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ini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mempunyai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susunan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khusus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penting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untuk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pengaturan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kontraksi</a:t>
            </a:r>
            <a:r>
              <a:rPr lang="en-US" sz="2800" dirty="0">
                <a:latin typeface="Arial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28600"/>
            <a:ext cx="3581400" cy="762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Arial" charset="0"/>
              </a:rPr>
              <a:t>Sarkoplasma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0" y="228600"/>
            <a:ext cx="5943600" cy="838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Mekanisme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b="1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0" y="1371600"/>
            <a:ext cx="9144000" cy="1066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Potensial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berjalan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saraf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motorik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ujungnya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342900" indent="-342900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sampai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0" y="2514600"/>
            <a:ext cx="9144000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setiap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ujung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saraf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mensekresi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neurotrans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miter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Asetilkolin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0" y="3733800"/>
            <a:ext cx="9144000" cy="1066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3.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Asetilkolin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terbukanya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gerbang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ion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otot,ion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Na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masuk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0" y="4876800"/>
            <a:ext cx="9144000" cy="1676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4. Ion Na</a:t>
            </a:r>
            <a:r>
              <a:rPr lang="en-US" sz="2800" b="1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mengalir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timbulnya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potensial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Potensial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aksi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berjalan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sepanjang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0" y="228600"/>
            <a:ext cx="5943600" cy="914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Mekanisme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0" y="1447800"/>
            <a:ext cx="9144000" cy="1981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5.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Potensial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timbulnya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depolarisasi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juga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berjalan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secara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sarkoplasma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melepaskan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Ca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0" y="3505200"/>
            <a:ext cx="9144000" cy="1676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6.Ion Ca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menimbulkan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kekuatan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menarik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antara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filamen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bergerak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bersama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menghasilkan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0" y="5410200"/>
            <a:ext cx="9144000" cy="1447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7.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Setelah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kurang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satu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detik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Ca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dipompa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kembali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retikulum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sarkoplasma.tempat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ion-2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disimpan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pengeluaran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Ca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berhenti</a:t>
            </a:r>
            <a:endParaRPr lang="en-US" sz="2800" baseline="300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ig-12-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62800" cy="6850063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371600" y="0"/>
            <a:ext cx="1295400" cy="685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Ikatan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kuat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Crosbridge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membentuk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Sudut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45</a:t>
            </a:r>
            <a:r>
              <a:rPr lang="en-US" sz="1200" baseline="30000" dirty="0">
                <a:solidFill>
                  <a:srgbClr val="000000"/>
                </a:solidFill>
                <a:latin typeface="Arial" charset="0"/>
              </a:rPr>
              <a:t> O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953000" y="304800"/>
            <a:ext cx="16002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Arial" charset="0"/>
              </a:rPr>
              <a:t>ATP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menempel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pada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>
                <a:solidFill>
                  <a:srgbClr val="000000"/>
                </a:solidFill>
                <a:latin typeface="Arial" charset="0"/>
              </a:rPr>
              <a:t>binding site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kemudian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lepas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029200" y="3124200"/>
            <a:ext cx="1600200" cy="533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Aktivitas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ATPase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meng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hidrolisis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ATP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jadi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ADP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  <a:latin typeface="Arial" charset="0"/>
              </a:rPr>
              <a:t>&amp; Pi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terikat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miosin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5410200" y="5943600"/>
            <a:ext cx="1676400" cy="76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Kepala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bergerak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Memukul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dengan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Ikatan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lemah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Crosbridge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  <a:p>
            <a:pPr algn="ctr"/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Membentuk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charset="0"/>
              </a:rPr>
              <a:t>sudut</a:t>
            </a:r>
            <a:r>
              <a:rPr lang="en-US" sz="1200" dirty="0">
                <a:solidFill>
                  <a:srgbClr val="000000"/>
                </a:solidFill>
                <a:latin typeface="Arial" charset="0"/>
              </a:rPr>
              <a:t> 90 </a:t>
            </a:r>
            <a:r>
              <a:rPr lang="en-US" sz="1200" baseline="30000" dirty="0">
                <a:solidFill>
                  <a:srgbClr val="000000"/>
                </a:solidFill>
                <a:latin typeface="Arial" charset="0"/>
              </a:rPr>
              <a:t>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ig-12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7356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g-12-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387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Fisik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asar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disebabkan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oleh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d</a:t>
            </a:r>
            <a:r>
              <a:rPr lang="en-US" dirty="0" err="1" smtClean="0">
                <a:solidFill>
                  <a:srgbClr val="000000"/>
                </a:solidFill>
              </a:rPr>
              <a:t>ifusi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Konsentrasi</a:t>
            </a:r>
            <a:r>
              <a:rPr lang="en-US" dirty="0" smtClean="0">
                <a:solidFill>
                  <a:srgbClr val="000000"/>
                </a:solidFill>
              </a:rPr>
              <a:t> ion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sangat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tinggi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bagian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sangat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rendah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Diasumsikan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sangat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ion K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tidak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ion lain. </a:t>
            </a:r>
            <a:r>
              <a:rPr lang="en-US" dirty="0" err="1" smtClean="0">
                <a:solidFill>
                  <a:srgbClr val="000000"/>
                </a:solidFill>
              </a:rPr>
              <a:t>Jadi</a:t>
            </a:r>
            <a:r>
              <a:rPr lang="en-US" dirty="0" smtClean="0">
                <a:solidFill>
                  <a:srgbClr val="000000"/>
                </a:solidFill>
              </a:rPr>
              <a:t> ion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cenderung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>
                <a:solidFill>
                  <a:srgbClr val="000000"/>
                </a:solidFill>
              </a:rPr>
              <a:t>,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</a:t>
            </a:r>
            <a:r>
              <a:rPr lang="en-US" dirty="0" err="1" smtClean="0">
                <a:solidFill>
                  <a:srgbClr val="000000"/>
                </a:solidFill>
              </a:rPr>
              <a:t>terbentuk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elekropositif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elektro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negatif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didalam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perbedaan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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94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milivolt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negatif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didalam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.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Serat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tidak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ada</a:t>
            </a:r>
            <a:r>
              <a:rPr lang="en-US" dirty="0" smtClean="0">
                <a:solidFill>
                  <a:srgbClr val="000000"/>
                </a:solidFill>
              </a:rPr>
              <a:t> transport </a:t>
            </a:r>
            <a:r>
              <a:rPr lang="en-US" dirty="0" err="1" smtClean="0">
                <a:solidFill>
                  <a:srgbClr val="000000"/>
                </a:solidFill>
              </a:rPr>
              <a:t>aktif</a:t>
            </a:r>
            <a:r>
              <a:rPr lang="en-US" dirty="0" smtClean="0">
                <a:solidFill>
                  <a:srgbClr val="000000"/>
                </a:solidFill>
              </a:rPr>
              <a:t> ion </a:t>
            </a:r>
            <a:r>
              <a:rPr lang="en-US" dirty="0" err="1" smtClean="0">
                <a:solidFill>
                  <a:srgbClr val="000000"/>
                </a:solidFill>
              </a:rPr>
              <a:t>Natrium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Kalium</a:t>
            </a:r>
            <a:endParaRPr lang="en-US" dirty="0" smtClean="0">
              <a:solidFill>
                <a:srgbClr val="000000"/>
              </a:solidFill>
              <a:sym typeface="Symbol" pitchFamily="18" charset="2"/>
            </a:endParaRPr>
          </a:p>
          <a:p>
            <a:endParaRPr lang="en-US" dirty="0"/>
          </a:p>
        </p:txBody>
      </p:sp>
      <p:sp>
        <p:nvSpPr>
          <p:cNvPr id="4" name="Notched Right Arrow 3"/>
          <p:cNvSpPr/>
          <p:nvPr/>
        </p:nvSpPr>
        <p:spPr>
          <a:xfrm>
            <a:off x="762000" y="4038600"/>
            <a:ext cx="533400" cy="1524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1600200" y="304800"/>
            <a:ext cx="4343400" cy="1143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 err="1">
                <a:latin typeface="Arial" charset="0"/>
              </a:rPr>
              <a:t>Jenis-Jenis</a:t>
            </a:r>
            <a:r>
              <a:rPr lang="en-US" sz="3200" dirty="0">
                <a:latin typeface="Arial" charset="0"/>
              </a:rPr>
              <a:t> </a:t>
            </a:r>
            <a:r>
              <a:rPr lang="en-US" sz="3200" dirty="0" err="1">
                <a:latin typeface="Arial" charset="0"/>
              </a:rPr>
              <a:t>Kontraksi</a:t>
            </a:r>
            <a:endParaRPr lang="en-US" sz="3200" dirty="0">
              <a:latin typeface="Arial" charset="0"/>
            </a:endParaRP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381000" y="3429000"/>
            <a:ext cx="8763000" cy="2590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Kontraksi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meliputi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pemendekan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elemen-elemen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 err="1">
                <a:latin typeface="Arial" charset="0"/>
              </a:rPr>
              <a:t>kontraktil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. </a:t>
            </a:r>
            <a:r>
              <a:rPr lang="en-US" sz="2800" dirty="0" err="1">
                <a:latin typeface="Arial" charset="0"/>
              </a:rPr>
              <a:t>Akan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tetapi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karena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mempunyai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elemen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elastis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kenyal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tersusun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dengan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mekanisme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kontraksi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maka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komtraksi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dapat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terjadi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tanpa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pemendekan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berarti</a:t>
            </a:r>
            <a:r>
              <a:rPr lang="en-US" sz="2800" dirty="0">
                <a:latin typeface="Arial" charset="0"/>
              </a:rPr>
              <a:t> </a:t>
            </a:r>
          </a:p>
        </p:txBody>
      </p:sp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838200" y="1752600"/>
            <a:ext cx="2971800" cy="1143000"/>
          </a:xfrm>
          <a:prstGeom prst="ellipse">
            <a:avLst/>
          </a:prstGeom>
          <a:solidFill>
            <a:srgbClr val="FF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rgbClr val="000000"/>
                </a:solidFill>
                <a:latin typeface="Arial" charset="0"/>
              </a:rPr>
              <a:t>1.Kontraksi </a:t>
            </a:r>
          </a:p>
          <a:p>
            <a:pPr algn="ctr"/>
            <a:r>
              <a:rPr lang="en-US" sz="2800">
                <a:solidFill>
                  <a:srgbClr val="000000"/>
                </a:solidFill>
                <a:latin typeface="Arial" charset="0"/>
              </a:rPr>
              <a:t>isometris</a:t>
            </a: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3962400" y="1828800"/>
            <a:ext cx="2971800" cy="1143000"/>
          </a:xfrm>
          <a:prstGeom prst="ellipse">
            <a:avLst/>
          </a:prstGeom>
          <a:solidFill>
            <a:srgbClr val="FF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>
                <a:solidFill>
                  <a:srgbClr val="000000"/>
                </a:solidFill>
                <a:latin typeface="Arial" charset="0"/>
              </a:rPr>
              <a:t>2.Kontraksi </a:t>
            </a:r>
          </a:p>
          <a:p>
            <a:pPr algn="ctr"/>
            <a:r>
              <a:rPr lang="en-US" sz="2800">
                <a:solidFill>
                  <a:srgbClr val="000000"/>
                </a:solidFill>
                <a:latin typeface="Arial" charset="0"/>
              </a:rPr>
              <a:t>isotonik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057400" y="1295400"/>
            <a:ext cx="6096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5105400" y="1295400"/>
            <a:ext cx="609600" cy="457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304800" y="685800"/>
            <a:ext cx="8839200" cy="2438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</a:pPr>
            <a:endParaRPr lang="en-US" sz="2800" dirty="0">
              <a:latin typeface="Arial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isometrik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tanpa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terjadi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pemendekan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berarti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342900" indent="-342900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ukuran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atau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panjang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).</a:t>
            </a: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terjadi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mengangkat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beban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terangkat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misal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mengangkat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meja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almari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)</a:t>
            </a:r>
          </a:p>
          <a:p>
            <a:pPr marL="342900" indent="-342900"/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28600" y="3581400"/>
            <a:ext cx="8915400" cy="2438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>
              <a:buFontTx/>
              <a:buAutoNum type="arabicPeriod"/>
            </a:pPr>
            <a:endParaRPr lang="en-US" sz="2800" dirty="0">
              <a:latin typeface="Arial" charset="0"/>
            </a:endParaRPr>
          </a:p>
          <a:p>
            <a:pPr marL="342900" indent="-342900"/>
            <a:r>
              <a:rPr lang="en-US" sz="2800" dirty="0">
                <a:solidFill>
                  <a:srgbClr val="000000"/>
                </a:solidFill>
                <a:latin typeface="Arial" charset="0"/>
              </a:rPr>
              <a:t>2.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isotonik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>
                <a:solidFill>
                  <a:srgbClr val="000000"/>
                </a:solidFill>
                <a:latin typeface="Arial" charset="0"/>
              </a:rPr>
              <a:t>melawan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beban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tetap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Pemendekan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(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tegangan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).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Kerja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merupakan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hasil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perkalian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gaya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jarak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jadi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isotonik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pPr marL="342900" indent="-342900"/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menghasilkan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kerja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</a:p>
          <a:p>
            <a:pPr marL="342900" indent="-342900"/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fig-12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609600"/>
            <a:ext cx="7315200" cy="623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609600" y="381000"/>
            <a:ext cx="45720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3200" b="1">
                <a:solidFill>
                  <a:srgbClr val="000000"/>
                </a:solidFill>
                <a:latin typeface="Arial" charset="0"/>
              </a:rPr>
              <a:t>Sumasi Kontraksi.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533400" y="1524000"/>
            <a:ext cx="8534400" cy="2895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</a:rPr>
              <a:t>Karena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mekanisme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kontraktil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tidak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mempunyai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</a:rPr>
              <a:t>masa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refraktur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rangsang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ber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ulang</a:t>
            </a:r>
            <a:r>
              <a:rPr lang="en-US" sz="2800" dirty="0">
                <a:solidFill>
                  <a:srgbClr val="000000"/>
                </a:solidFill>
              </a:rPr>
              <a:t> yang </a:t>
            </a:r>
            <a:r>
              <a:rPr lang="en-US" sz="2800" dirty="0" err="1">
                <a:solidFill>
                  <a:srgbClr val="000000"/>
                </a:solidFill>
              </a:rPr>
              <a:t>diberikan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</a:rPr>
              <a:t>sebelum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masa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relaksasi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akan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menghasilkan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penggiat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>
                <a:solidFill>
                  <a:srgbClr val="000000"/>
                </a:solidFill>
              </a:rPr>
              <a:t>-an </a:t>
            </a:r>
            <a:r>
              <a:rPr lang="en-US" sz="2800" dirty="0" err="1">
                <a:solidFill>
                  <a:srgbClr val="000000"/>
                </a:solidFill>
              </a:rPr>
              <a:t>tambahan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terhadap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elemen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kontraktil</a:t>
            </a:r>
            <a:r>
              <a:rPr lang="en-US" sz="2800" dirty="0">
                <a:solidFill>
                  <a:srgbClr val="000000"/>
                </a:solidFill>
              </a:rPr>
              <a:t>, </a:t>
            </a:r>
            <a:r>
              <a:rPr lang="en-US" sz="2800" dirty="0" err="1">
                <a:solidFill>
                  <a:srgbClr val="000000"/>
                </a:solidFill>
              </a:rPr>
              <a:t>dan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nam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sz="2800" dirty="0" err="1">
                <a:solidFill>
                  <a:srgbClr val="000000"/>
                </a:solidFill>
              </a:rPr>
              <a:t>pak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adanya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respon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peningkatan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kontraksi</a:t>
            </a:r>
            <a:r>
              <a:rPr lang="en-US" sz="2800" dirty="0">
                <a:solidFill>
                  <a:srgbClr val="000000"/>
                </a:solidFill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</a:rPr>
              <a:t>Fenomena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ini</a:t>
            </a:r>
            <a:r>
              <a:rPr lang="en-US" sz="2800" dirty="0">
                <a:solidFill>
                  <a:srgbClr val="000000"/>
                </a:solidFill>
              </a:rPr>
              <a:t> : </a:t>
            </a:r>
            <a:r>
              <a:rPr lang="en-US" sz="2800" dirty="0" err="1">
                <a:solidFill>
                  <a:srgbClr val="000000"/>
                </a:solidFill>
              </a:rPr>
              <a:t>sebagai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Sumasi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en-US" sz="2800" i="1" dirty="0" err="1">
                <a:solidFill>
                  <a:srgbClr val="000000"/>
                </a:solidFill>
              </a:rPr>
              <a:t>penjumlahan</a:t>
            </a:r>
            <a:r>
              <a:rPr lang="en-US" sz="2800" i="1" dirty="0">
                <a:solidFill>
                  <a:srgbClr val="000000"/>
                </a:solidFill>
              </a:rPr>
              <a:t>) </a:t>
            </a:r>
          </a:p>
          <a:p>
            <a:r>
              <a:rPr lang="en-US" sz="2800" dirty="0" err="1">
                <a:solidFill>
                  <a:srgbClr val="000000"/>
                </a:solidFill>
              </a:rPr>
              <a:t>kontraksi</a:t>
            </a:r>
            <a:endParaRPr lang="en-US" sz="2800" dirty="0">
              <a:solidFill>
                <a:srgbClr val="000000"/>
              </a:solidFill>
            </a:endParaRPr>
          </a:p>
          <a:p>
            <a:endParaRPr lang="en-US" sz="2400" dirty="0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457200" y="4648200"/>
            <a:ext cx="8610600" cy="2057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400" b="1" dirty="0">
                <a:solidFill>
                  <a:srgbClr val="000000"/>
                </a:solidFill>
              </a:rPr>
              <a:t>Tetanus:</a:t>
            </a:r>
          </a:p>
          <a:p>
            <a:r>
              <a:rPr lang="en-US" sz="2400" dirty="0" err="1">
                <a:solidFill>
                  <a:srgbClr val="000000"/>
                </a:solidFill>
              </a:rPr>
              <a:t>Rangsangan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berulang-cepat</a:t>
            </a:r>
            <a:r>
              <a:rPr lang="en-US" sz="2400" dirty="0">
                <a:solidFill>
                  <a:srgbClr val="000000"/>
                </a:solidFill>
              </a:rPr>
              <a:t>, </a:t>
            </a:r>
            <a:r>
              <a:rPr lang="en-US" sz="2400" dirty="0" err="1">
                <a:solidFill>
                  <a:srgbClr val="000000"/>
                </a:solidFill>
              </a:rPr>
              <a:t>penggiatan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mekanisme</a:t>
            </a:r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dirty="0" err="1">
                <a:solidFill>
                  <a:srgbClr val="000000"/>
                </a:solidFill>
              </a:rPr>
              <a:t>kotraksi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terjadi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sebelum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sampai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masa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relaksasi</a:t>
            </a:r>
            <a:r>
              <a:rPr lang="en-US" sz="2400" dirty="0">
                <a:solidFill>
                  <a:srgbClr val="000000"/>
                </a:solidFill>
              </a:rPr>
              <a:t>.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Masing-2 </a:t>
            </a:r>
            <a:r>
              <a:rPr lang="en-US" sz="2400" dirty="0" err="1">
                <a:solidFill>
                  <a:srgbClr val="000000"/>
                </a:solidFill>
              </a:rPr>
              <a:t>respon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bergabung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menjadi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satu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dirty="0" err="1">
                <a:solidFill>
                  <a:srgbClr val="000000"/>
                </a:solidFill>
              </a:rPr>
              <a:t>kontraksi</a:t>
            </a:r>
            <a:r>
              <a:rPr lang="en-US" sz="2400" dirty="0">
                <a:solidFill>
                  <a:srgbClr val="000000"/>
                </a:solidFill>
              </a:rPr>
              <a:t> </a:t>
            </a:r>
          </a:p>
          <a:p>
            <a:r>
              <a:rPr lang="en-US" sz="2400" dirty="0">
                <a:solidFill>
                  <a:srgbClr val="000000"/>
                </a:solidFill>
              </a:rPr>
              <a:t>yang </a:t>
            </a:r>
            <a:r>
              <a:rPr lang="en-US" sz="2400" dirty="0" err="1">
                <a:solidFill>
                  <a:srgbClr val="000000"/>
                </a:solidFill>
              </a:rPr>
              <a:t>berkesinambungan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33400" y="533400"/>
            <a:ext cx="5181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000000"/>
                </a:solidFill>
                <a:latin typeface="Arial" charset="0"/>
              </a:rPr>
              <a:t>Sumber Energi Otot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533400" y="1905000"/>
            <a:ext cx="8610600" cy="2514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membutuhkan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energi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disebut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sebagai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pengubah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energi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kimia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    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kerja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mekanis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Energi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derivat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fosfat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organik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energi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tinggi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(ATP)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metabolisme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karbohidrat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Lipid.</a:t>
            </a: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8305800" y="2743200"/>
            <a:ext cx="4572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533400" y="533400"/>
            <a:ext cx="51816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000000"/>
                </a:solidFill>
                <a:latin typeface="Arial" charset="0"/>
              </a:rPr>
              <a:t>Sumber Energi Otot</a:t>
            </a:r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533400" y="1905000"/>
            <a:ext cx="8610600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Energi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dilepaskan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pada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hidrolisis</a:t>
            </a:r>
            <a:r>
              <a:rPr lang="en-US" sz="2800" dirty="0">
                <a:latin typeface="Arial" charset="0"/>
              </a:rPr>
              <a:t> 1 mol ATP &amp;</a:t>
            </a:r>
          </a:p>
          <a:p>
            <a:r>
              <a:rPr lang="en-US" sz="2800" dirty="0" err="1">
                <a:latin typeface="Arial" charset="0"/>
              </a:rPr>
              <a:t>reaksi-reaksi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pada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sintesis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ulang</a:t>
            </a:r>
            <a:r>
              <a:rPr lang="en-US" sz="2800" dirty="0">
                <a:latin typeface="Arial" charset="0"/>
              </a:rPr>
              <a:t> ATP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533400" y="3276600"/>
            <a:ext cx="8610600" cy="3581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latin typeface="Arial" charset="0"/>
              </a:rPr>
              <a:t>ATP + H2O2             ADP + H3PO4 + 7,3 </a:t>
            </a:r>
            <a:r>
              <a:rPr lang="en-US" sz="2800" dirty="0" err="1">
                <a:latin typeface="Arial" charset="0"/>
              </a:rPr>
              <a:t>kkal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Fosforilasi</a:t>
            </a:r>
            <a:r>
              <a:rPr lang="en-US" sz="2800" dirty="0">
                <a:latin typeface="Arial" charset="0"/>
              </a:rPr>
              <a:t>  + ADP          </a:t>
            </a:r>
            <a:r>
              <a:rPr lang="en-US" sz="2800" dirty="0" err="1">
                <a:latin typeface="Arial" charset="0"/>
              </a:rPr>
              <a:t>Kreatin</a:t>
            </a:r>
            <a:r>
              <a:rPr lang="en-US" sz="2800" dirty="0">
                <a:latin typeface="Arial" charset="0"/>
              </a:rPr>
              <a:t> + ATP</a:t>
            </a:r>
          </a:p>
          <a:p>
            <a:r>
              <a:rPr lang="en-US" sz="2800" dirty="0" err="1">
                <a:latin typeface="Arial" charset="0"/>
              </a:rPr>
              <a:t>Glukosa</a:t>
            </a:r>
            <a:r>
              <a:rPr lang="en-US" sz="2800" dirty="0">
                <a:latin typeface="Arial" charset="0"/>
              </a:rPr>
              <a:t> + 2 ATP (</a:t>
            </a:r>
            <a:r>
              <a:rPr lang="en-US" sz="2800" dirty="0" err="1">
                <a:latin typeface="Arial" charset="0"/>
              </a:rPr>
              <a:t>atau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glikogen</a:t>
            </a:r>
            <a:r>
              <a:rPr lang="en-US" sz="2800" dirty="0">
                <a:latin typeface="Arial" charset="0"/>
              </a:rPr>
              <a:t> + ATP)</a:t>
            </a:r>
          </a:p>
          <a:p>
            <a:r>
              <a:rPr lang="en-US" sz="2800" dirty="0">
                <a:latin typeface="Arial" charset="0"/>
              </a:rPr>
              <a:t>           </a:t>
            </a:r>
            <a:r>
              <a:rPr lang="en-US" sz="2800" dirty="0" err="1">
                <a:latin typeface="Arial" charset="0"/>
              </a:rPr>
              <a:t>anaerob</a:t>
            </a:r>
            <a:r>
              <a:rPr lang="en-US" sz="2800" dirty="0">
                <a:latin typeface="Arial" charset="0"/>
              </a:rPr>
              <a:t>     2 </a:t>
            </a:r>
            <a:r>
              <a:rPr lang="en-US" sz="2800" dirty="0" err="1">
                <a:latin typeface="Arial" charset="0"/>
              </a:rPr>
              <a:t>asam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laktat</a:t>
            </a:r>
            <a:r>
              <a:rPr lang="en-US" sz="2800" dirty="0">
                <a:latin typeface="Arial" charset="0"/>
              </a:rPr>
              <a:t> + 4 ATP</a:t>
            </a:r>
          </a:p>
          <a:p>
            <a:r>
              <a:rPr lang="en-US" sz="2800" dirty="0" err="1">
                <a:latin typeface="Arial" charset="0"/>
              </a:rPr>
              <a:t>Glukosa</a:t>
            </a:r>
            <a:r>
              <a:rPr lang="en-US" sz="2800" dirty="0">
                <a:latin typeface="Arial" charset="0"/>
              </a:rPr>
              <a:t> + 2 ATP(</a:t>
            </a:r>
            <a:r>
              <a:rPr lang="en-US" sz="2800" dirty="0" err="1">
                <a:latin typeface="Arial" charset="0"/>
              </a:rPr>
              <a:t>atau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glikogen</a:t>
            </a:r>
            <a:r>
              <a:rPr lang="en-US" sz="2800" dirty="0">
                <a:latin typeface="Arial" charset="0"/>
              </a:rPr>
              <a:t> + 1 ATP)</a:t>
            </a:r>
          </a:p>
          <a:p>
            <a:r>
              <a:rPr lang="en-US" sz="2800" dirty="0">
                <a:latin typeface="Arial" charset="0"/>
              </a:rPr>
              <a:t>           </a:t>
            </a:r>
            <a:r>
              <a:rPr lang="en-US" sz="2800" dirty="0" err="1">
                <a:latin typeface="Arial" charset="0"/>
              </a:rPr>
              <a:t>oksigen</a:t>
            </a:r>
            <a:r>
              <a:rPr lang="en-US" sz="2800" dirty="0">
                <a:latin typeface="Arial" charset="0"/>
              </a:rPr>
              <a:t>   6 CO2 + 6 H2O + 40 ATP</a:t>
            </a:r>
          </a:p>
          <a:p>
            <a:r>
              <a:rPr lang="en-US" sz="2800" dirty="0">
                <a:latin typeface="Arial" charset="0"/>
              </a:rPr>
              <a:t>FFA     </a:t>
            </a:r>
            <a:r>
              <a:rPr lang="en-US" sz="2800" dirty="0" err="1">
                <a:latin typeface="Arial" charset="0"/>
              </a:rPr>
              <a:t>oksigen</a:t>
            </a:r>
            <a:r>
              <a:rPr lang="en-US" sz="2800" dirty="0">
                <a:latin typeface="Arial" charset="0"/>
              </a:rPr>
              <a:t>   CO2 + H2O + ATP</a:t>
            </a:r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2971800" y="3810000"/>
            <a:ext cx="8382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810000" y="4191000"/>
            <a:ext cx="6096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905000" y="5257800"/>
            <a:ext cx="12192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 rot="10800000">
            <a:off x="3810000" y="4343400"/>
            <a:ext cx="5334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1905000" y="6096000"/>
            <a:ext cx="12192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1981200" y="6553200"/>
            <a:ext cx="12192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609600" y="304800"/>
            <a:ext cx="4191000" cy="15240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latin typeface="Arial" charset="0"/>
              </a:rPr>
              <a:t>Otot polos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609600" y="2209800"/>
            <a:ext cx="8534400" cy="4648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terdiri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atas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banyak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sekali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kecil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Umumnya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berdiameter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2 s/d 5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mikrometer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panjangnya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20 – 500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mikrometer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organ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berbeda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organ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lain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beberapa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Ukuran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fisik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Susunan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membentuk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berkas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Respon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terhadap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berbagai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rangsang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Sifat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persyarafan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-Dan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fungsi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228600" y="1143000"/>
            <a:ext cx="381000" cy="2133600"/>
          </a:xfrm>
          <a:prstGeom prst="curvedRightArrow">
            <a:avLst>
              <a:gd name="adj1" fmla="val 112000"/>
              <a:gd name="adj2" fmla="val 224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ChangeArrowheads="1"/>
          </p:cNvSpPr>
          <p:nvPr/>
        </p:nvSpPr>
        <p:spPr bwMode="auto">
          <a:xfrm>
            <a:off x="533400" y="457200"/>
            <a:ext cx="32766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000000"/>
                </a:solidFill>
                <a:latin typeface="Arial" charset="0"/>
              </a:rPr>
              <a:t>Otot polos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533400" y="1676400"/>
            <a:ext cx="8610600" cy="4267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Secara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anatomis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berbeda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memperlihatkan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garis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lintang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memiliki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aktin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miosin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menggeser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satu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lain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hasilkan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Retikulum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sarkoplasmik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berkembang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baik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mempunyai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sedikit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mitokondria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untuk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kebutu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-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metabolisme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sangat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tergantung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proses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glikolisis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ScannedImage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692775"/>
          </a:xfrm>
          <a:prstGeom prst="rect">
            <a:avLst/>
          </a:prstGeom>
          <a:noFill/>
        </p:spPr>
      </p:pic>
      <p:sp>
        <p:nvSpPr>
          <p:cNvPr id="21507" name="AutoShape 3"/>
          <p:cNvSpPr>
            <a:spLocks noChangeArrowheads="1"/>
          </p:cNvSpPr>
          <p:nvPr/>
        </p:nvSpPr>
        <p:spPr bwMode="auto">
          <a:xfrm>
            <a:off x="0" y="6096000"/>
            <a:ext cx="4191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" charset="0"/>
              </a:rPr>
              <a:t>Gambar: mikroskopis otot polos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ChangeArrowheads="1"/>
          </p:cNvSpPr>
          <p:nvPr/>
        </p:nvSpPr>
        <p:spPr bwMode="auto">
          <a:xfrm>
            <a:off x="2209800" y="381000"/>
            <a:ext cx="4191000" cy="990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solidFill>
                  <a:srgbClr val="000000"/>
                </a:solidFill>
                <a:latin typeface="Arial" charset="0"/>
              </a:rPr>
              <a:t>Jenis Otot Polos</a:t>
            </a:r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152400" y="2133600"/>
            <a:ext cx="3733800" cy="14478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dirty="0">
                <a:latin typeface="Arial" charset="0"/>
              </a:rPr>
              <a:t>1.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polos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viseral</a:t>
            </a:r>
            <a:endParaRPr lang="en-US" sz="2800" dirty="0">
              <a:latin typeface="Arial" charset="0"/>
            </a:endParaRP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4953000" y="2133600"/>
            <a:ext cx="3962400" cy="1524000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2800" dirty="0">
                <a:latin typeface="Arial" charset="0"/>
              </a:rPr>
              <a:t>2.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polos</a:t>
            </a:r>
            <a:r>
              <a:rPr lang="en-US" sz="2800" dirty="0">
                <a:latin typeface="Arial" charset="0"/>
              </a:rPr>
              <a:t> multi-unit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 rot="5400000">
            <a:off x="6515100" y="876300"/>
            <a:ext cx="7620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 rot="15935574" flipH="1">
            <a:off x="1333500" y="952500"/>
            <a:ext cx="762000" cy="990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381000" y="3886200"/>
            <a:ext cx="8763000" cy="2971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viseral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terdapat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dalam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lembaran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luas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membentuk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hubungan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antar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jembatan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tahanan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listrik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rendah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yang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berfungsi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sebagai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sinsitium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Jembatan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seperti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hubungan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antara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2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bersebelahan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membentuk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i="1" dirty="0">
                <a:solidFill>
                  <a:srgbClr val="000000"/>
                </a:solidFill>
                <a:latin typeface="Arial" charset="0"/>
              </a:rPr>
              <a:t>gap junction.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  <p:bldP spid="22532" grpId="0" animBg="1"/>
      <p:bldP spid="22534" grpId="0" animBg="1"/>
      <p:bldP spid="225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</a:rPr>
              <a:t>Fisik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Dasar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Fenomena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  <a:r>
              <a:rPr lang="en-US" dirty="0" err="1" smtClean="0">
                <a:solidFill>
                  <a:srgbClr val="000000"/>
                </a:solidFill>
              </a:rPr>
              <a:t>sama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terjadi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ion Na</a:t>
            </a:r>
            <a:r>
              <a:rPr lang="en-US" baseline="300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Konsentrasi</a:t>
            </a:r>
            <a:r>
              <a:rPr lang="en-US" dirty="0" smtClean="0">
                <a:solidFill>
                  <a:srgbClr val="000000"/>
                </a:solidFill>
              </a:rPr>
              <a:t> ion Na</a:t>
            </a:r>
            <a:r>
              <a:rPr lang="en-US" sz="3600" dirty="0" smtClean="0">
                <a:solidFill>
                  <a:srgbClr val="000000"/>
                </a:solidFill>
              </a:rPr>
              <a:t>+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tinggi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rendah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sangat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</a:t>
            </a:r>
            <a:r>
              <a:rPr lang="en-US" dirty="0" err="1" smtClean="0">
                <a:solidFill>
                  <a:srgbClr val="000000"/>
                </a:solidFill>
              </a:rPr>
              <a:t>terhasdap</a:t>
            </a:r>
            <a:r>
              <a:rPr lang="en-US" dirty="0" smtClean="0">
                <a:solidFill>
                  <a:srgbClr val="000000"/>
                </a:solidFill>
              </a:rPr>
              <a:t> ion Na+, </a:t>
            </a:r>
            <a:r>
              <a:rPr lang="en-US" dirty="0" err="1" smtClean="0">
                <a:solidFill>
                  <a:srgbClr val="000000"/>
                </a:solidFill>
              </a:rPr>
              <a:t>tidak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ion lain.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Terjadi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meningkat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cukup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tinggi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beberapa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mili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detik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untuk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menghambat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ion Na </a:t>
            </a:r>
            <a:r>
              <a:rPr lang="en-US" dirty="0" err="1" smtClean="0">
                <a:solidFill>
                  <a:srgbClr val="000000"/>
                </a:solidFill>
              </a:rPr>
              <a:t>selanjutnya</a:t>
            </a:r>
            <a:r>
              <a:rPr lang="en-US" dirty="0" smtClean="0">
                <a:solidFill>
                  <a:srgbClr val="000000"/>
                </a:solidFill>
              </a:rPr>
              <a:t>.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perbedaan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 61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milivolt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negatif</a:t>
            </a:r>
            <a:r>
              <a:rPr lang="en-US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sym typeface="Symbol" pitchFamily="18" charset="2"/>
              </a:rPr>
              <a:t>didalam</a:t>
            </a:r>
            <a:endParaRPr lang="en-US" dirty="0"/>
          </a:p>
        </p:txBody>
      </p:sp>
      <p:sp>
        <p:nvSpPr>
          <p:cNvPr id="4" name="Striped Right Arrow 3"/>
          <p:cNvSpPr/>
          <p:nvPr/>
        </p:nvSpPr>
        <p:spPr>
          <a:xfrm>
            <a:off x="838200" y="3124200"/>
            <a:ext cx="533400" cy="7620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riped Right Arrow 4"/>
          <p:cNvSpPr/>
          <p:nvPr/>
        </p:nvSpPr>
        <p:spPr>
          <a:xfrm>
            <a:off x="762000" y="5181600"/>
            <a:ext cx="533400" cy="7620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ChangeArrowheads="1"/>
          </p:cNvSpPr>
          <p:nvPr/>
        </p:nvSpPr>
        <p:spPr bwMode="auto">
          <a:xfrm>
            <a:off x="304800" y="457200"/>
            <a:ext cx="3505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>
                <a:latin typeface="Arial" charset="0"/>
              </a:rPr>
              <a:t>Otot Polos</a:t>
            </a:r>
          </a:p>
        </p:txBody>
      </p:sp>
      <p:sp>
        <p:nvSpPr>
          <p:cNvPr id="23555" name="AutoShape 3"/>
          <p:cNvSpPr>
            <a:spLocks noChangeArrowheads="1"/>
          </p:cNvSpPr>
          <p:nvPr/>
        </p:nvSpPr>
        <p:spPr bwMode="auto">
          <a:xfrm>
            <a:off x="381000" y="1524000"/>
            <a:ext cx="8763000" cy="1676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polos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viseral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terutama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pada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dinding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visera</a:t>
            </a:r>
            <a:endParaRPr lang="en-US" sz="2800" dirty="0">
              <a:latin typeface="Arial" charset="0"/>
            </a:endParaRPr>
          </a:p>
          <a:p>
            <a:r>
              <a:rPr lang="en-US" sz="2800" dirty="0">
                <a:latin typeface="Arial" charset="0"/>
              </a:rPr>
              <a:t>yang </a:t>
            </a:r>
            <a:r>
              <a:rPr lang="en-US" sz="2800" dirty="0" err="1">
                <a:latin typeface="Arial" charset="0"/>
              </a:rPr>
              <a:t>berongga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seperti</a:t>
            </a:r>
            <a:r>
              <a:rPr lang="en-US" sz="2800" dirty="0">
                <a:latin typeface="Arial" charset="0"/>
              </a:rPr>
              <a:t>: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dinding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usus</a:t>
            </a:r>
            <a:r>
              <a:rPr lang="en-US" sz="2800" dirty="0">
                <a:latin typeface="Arial" charset="0"/>
              </a:rPr>
              <a:t>, uterus</a:t>
            </a:r>
          </a:p>
          <a:p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ureter</a:t>
            </a:r>
            <a:endParaRPr lang="en-US" sz="2800" dirty="0">
              <a:latin typeface="Arial" charset="0"/>
            </a:endParaRP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228600" y="3505200"/>
            <a:ext cx="8915400" cy="28194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Aktivitas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listrik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polos</a:t>
            </a:r>
            <a:r>
              <a:rPr lang="en-US" sz="2800" dirty="0">
                <a:latin typeface="Arial" charset="0"/>
              </a:rPr>
              <a:t>:</a:t>
            </a:r>
          </a:p>
          <a:p>
            <a:r>
              <a:rPr lang="en-US" sz="2800" dirty="0" err="1">
                <a:latin typeface="Arial" charset="0"/>
              </a:rPr>
              <a:t>Kekhasan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polos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viseral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adalah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ketidak-mantapan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potensial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membran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adanya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kontraksi-kontraksi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>
                <a:latin typeface="Arial" charset="0"/>
              </a:rPr>
              <a:t>yang </a:t>
            </a:r>
            <a:r>
              <a:rPr lang="en-US" sz="2800" dirty="0" err="1">
                <a:latin typeface="Arial" charset="0"/>
              </a:rPr>
              <a:t>berkesinambungan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tidak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teratur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tidak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bergantug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 err="1">
                <a:latin typeface="Arial" charset="0"/>
              </a:rPr>
              <a:t>pada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persarafan</a:t>
            </a:r>
            <a:r>
              <a:rPr lang="en-US" dirty="0">
                <a:latin typeface="Arial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ChangeArrowheads="1"/>
          </p:cNvSpPr>
          <p:nvPr/>
        </p:nvSpPr>
        <p:spPr bwMode="auto">
          <a:xfrm>
            <a:off x="304800" y="457200"/>
            <a:ext cx="44958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 err="1">
                <a:latin typeface="Arial" charset="0"/>
              </a:rPr>
              <a:t>Otot</a:t>
            </a:r>
            <a:r>
              <a:rPr lang="en-US" sz="3600" dirty="0">
                <a:latin typeface="Arial" charset="0"/>
              </a:rPr>
              <a:t> </a:t>
            </a:r>
            <a:r>
              <a:rPr lang="en-US" sz="3600" dirty="0" err="1">
                <a:latin typeface="Arial" charset="0"/>
              </a:rPr>
              <a:t>Polos</a:t>
            </a:r>
            <a:r>
              <a:rPr lang="en-US" sz="3600" dirty="0">
                <a:latin typeface="Arial" charset="0"/>
              </a:rPr>
              <a:t> Multi-unit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457200" y="1676400"/>
            <a:ext cx="8686800" cy="3429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multi-unit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tersusun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unit-unit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tersendiri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tanpa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adanya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jembatan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antar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Ditemukan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pada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struktur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iris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mata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menghasil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halus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bertahap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diken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dalikan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secara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volunter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multi-unit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mempunyai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sinsitium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tidak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menyebar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melalui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sinsitium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tersebut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457200" y="5334000"/>
            <a:ext cx="8686800" cy="1524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multi-unit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lebih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lambat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halus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terbatas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dibandingkan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polos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viseral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Sangat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terhadap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zat-zat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kimia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darah</a:t>
            </a:r>
            <a:r>
              <a:rPr lang="en-US" sz="2800" dirty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ChangeArrowheads="1"/>
          </p:cNvSpPr>
          <p:nvPr/>
        </p:nvSpPr>
        <p:spPr bwMode="auto">
          <a:xfrm>
            <a:off x="609600" y="381000"/>
            <a:ext cx="5334000" cy="1295400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3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Jantung</a:t>
            </a:r>
            <a:endParaRPr lang="en-US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533400" y="2057400"/>
            <a:ext cx="8610600" cy="1828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lintang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serupa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terdapat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garis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garis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Z,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banyak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mitokondria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panjang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berdekatan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miofibril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457200" y="4419600"/>
            <a:ext cx="8686800" cy="1828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bercabang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saling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menguatkan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(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interdi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gitate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),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tetapi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masing-masing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merupakan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unit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lengkap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dikelilingi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oleh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sel.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ChangeArrowheads="1"/>
          </p:cNvSpPr>
          <p:nvPr/>
        </p:nvSpPr>
        <p:spPr bwMode="auto">
          <a:xfrm>
            <a:off x="609600" y="381000"/>
            <a:ext cx="5334000" cy="1295400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3600">
                <a:solidFill>
                  <a:srgbClr val="000000"/>
                </a:solidFill>
                <a:latin typeface="Arial" charset="0"/>
              </a:rPr>
              <a:t>Otot Jantung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609600" y="1905000"/>
            <a:ext cx="8534400" cy="2362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>
                <a:latin typeface="Arial" charset="0"/>
              </a:rPr>
              <a:t>Ujung </a:t>
            </a:r>
            <a:r>
              <a:rPr lang="en-US" sz="2800" dirty="0" err="1">
                <a:latin typeface="Arial" charset="0"/>
              </a:rPr>
              <a:t>suatu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jantung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berbatasan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dengan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>
                <a:latin typeface="Arial" charset="0"/>
              </a:rPr>
              <a:t>yang lain, </a:t>
            </a:r>
            <a:r>
              <a:rPr lang="en-US" sz="2800" dirty="0" err="1">
                <a:latin typeface="Arial" charset="0"/>
              </a:rPr>
              <a:t>membran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terletak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paralel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satu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 err="1">
                <a:latin typeface="Arial" charset="0"/>
              </a:rPr>
              <a:t>sama</a:t>
            </a:r>
            <a:r>
              <a:rPr lang="en-US" sz="2800" dirty="0">
                <a:latin typeface="Arial" charset="0"/>
              </a:rPr>
              <a:t> yang lain </a:t>
            </a:r>
            <a:r>
              <a:rPr lang="en-US" sz="2800" dirty="0" err="1">
                <a:latin typeface="Arial" charset="0"/>
              </a:rPr>
              <a:t>berupa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rangkainan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lipatan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luas</a:t>
            </a:r>
            <a:r>
              <a:rPr lang="en-US" sz="2800" dirty="0">
                <a:latin typeface="Arial" charset="0"/>
              </a:rPr>
              <a:t>. </a:t>
            </a:r>
          </a:p>
          <a:p>
            <a:r>
              <a:rPr lang="en-US" sz="2800" dirty="0">
                <a:latin typeface="Arial" charset="0"/>
              </a:rPr>
              <a:t>Area </a:t>
            </a:r>
            <a:r>
              <a:rPr lang="en-US" sz="2800" dirty="0" err="1">
                <a:latin typeface="Arial" charset="0"/>
              </a:rPr>
              <a:t>ini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terbentuk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garis</a:t>
            </a:r>
            <a:r>
              <a:rPr lang="en-US" sz="2800" dirty="0">
                <a:latin typeface="Arial" charset="0"/>
              </a:rPr>
              <a:t> Z, </a:t>
            </a:r>
            <a:r>
              <a:rPr lang="en-US" sz="2800" dirty="0" err="1">
                <a:latin typeface="Arial" charset="0"/>
              </a:rPr>
              <a:t>dinamakan</a:t>
            </a:r>
            <a:r>
              <a:rPr lang="en-US" sz="2800" dirty="0">
                <a:latin typeface="Arial" charset="0"/>
              </a:rPr>
              <a:t> </a:t>
            </a:r>
          </a:p>
          <a:p>
            <a:r>
              <a:rPr lang="en-US" sz="2800" dirty="0" err="1">
                <a:latin typeface="Arial" charset="0"/>
              </a:rPr>
              <a:t>diskusinterkalaris</a:t>
            </a:r>
            <a:r>
              <a:rPr lang="en-US" dirty="0">
                <a:latin typeface="Arial" charset="0"/>
              </a:rPr>
              <a:t>.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685800" y="4495800"/>
            <a:ext cx="8458200" cy="23622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latin typeface="Arial" charset="0"/>
              </a:rPr>
              <a:t>Disepanjang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sisi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serat-serat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otot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dekat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diskus,mem</a:t>
            </a:r>
            <a:endParaRPr lang="en-US" sz="2800" dirty="0">
              <a:latin typeface="Arial" charset="0"/>
            </a:endParaRPr>
          </a:p>
          <a:p>
            <a:r>
              <a:rPr lang="en-US" sz="2800" dirty="0">
                <a:latin typeface="Arial" charset="0"/>
              </a:rPr>
              <a:t>bran </a:t>
            </a:r>
            <a:r>
              <a:rPr lang="en-US" sz="2800" dirty="0" err="1">
                <a:latin typeface="Arial" charset="0"/>
              </a:rPr>
              <a:t>sel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serat-serat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berdekatan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menyatu</a:t>
            </a:r>
            <a:r>
              <a:rPr lang="en-US" sz="2800" dirty="0">
                <a:latin typeface="Arial" charset="0"/>
              </a:rPr>
              <a:t>,</a:t>
            </a:r>
          </a:p>
          <a:p>
            <a:r>
              <a:rPr lang="en-US" sz="2800" dirty="0" err="1">
                <a:latin typeface="Arial" charset="0"/>
              </a:rPr>
              <a:t>Tempat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pertemuan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ini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merupakan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jembatan</a:t>
            </a:r>
            <a:r>
              <a:rPr lang="en-US" sz="2800" dirty="0">
                <a:latin typeface="Arial" charset="0"/>
              </a:rPr>
              <a:t>-</a:t>
            </a:r>
          </a:p>
          <a:p>
            <a:r>
              <a:rPr lang="en-US" sz="2800" dirty="0" err="1">
                <a:latin typeface="Arial" charset="0"/>
              </a:rPr>
              <a:t>jembatan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bertahanan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rendah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untuk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penyebaran</a:t>
            </a:r>
            <a:endParaRPr lang="en-US" sz="2800" dirty="0">
              <a:latin typeface="Arial" charset="0"/>
            </a:endParaRPr>
          </a:p>
          <a:p>
            <a:r>
              <a:rPr lang="en-US" sz="2800" dirty="0" err="1">
                <a:latin typeface="Arial" charset="0"/>
              </a:rPr>
              <a:t>rangsang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dari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satu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lain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ChangeArrowheads="1"/>
          </p:cNvSpPr>
          <p:nvPr/>
        </p:nvSpPr>
        <p:spPr bwMode="auto">
          <a:xfrm>
            <a:off x="609600" y="381000"/>
            <a:ext cx="5334000" cy="1295400"/>
          </a:xfrm>
          <a:prstGeom prst="horizontalScrol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3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000000"/>
                </a:solidFill>
                <a:latin typeface="Arial" charset="0"/>
              </a:rPr>
              <a:t>Jantung</a:t>
            </a:r>
            <a:endParaRPr lang="en-US" sz="3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533400" y="2057400"/>
            <a:ext cx="8610600" cy="3048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Tempat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pertemuan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membran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serat-serat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berdekatan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ini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memungkinkan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bekerja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menyerupai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sinsitium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.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satu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serat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menyebabkan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yang lain </a:t>
            </a:r>
          </a:p>
          <a:p>
            <a:r>
              <a:rPr lang="en-US" sz="2800" dirty="0">
                <a:solidFill>
                  <a:srgbClr val="000000"/>
                </a:solidFill>
                <a:latin typeface="Arial" charset="0"/>
              </a:rPr>
              <a:t>(HK: all or none /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gagal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atau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tuntas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)</a:t>
            </a:r>
          </a:p>
        </p:txBody>
      </p:sp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609600" y="5181600"/>
            <a:ext cx="8534400" cy="1524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jantung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sama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dengan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kontraksi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  <a:p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otot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rangka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memerlukan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: ATP, Ca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Na</a:t>
            </a:r>
            <a:r>
              <a:rPr lang="en-US" sz="2800" baseline="30000" dirty="0">
                <a:solidFill>
                  <a:srgbClr val="000000"/>
                </a:solidFill>
                <a:latin typeface="Arial" charset="0"/>
              </a:rPr>
              <a:t>+</a:t>
            </a:r>
            <a:r>
              <a:rPr lang="en-US" sz="28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800" dirty="0" err="1">
                <a:solidFill>
                  <a:srgbClr val="000000"/>
                </a:solidFill>
                <a:latin typeface="Arial" charset="0"/>
              </a:rPr>
              <a:t>dll</a:t>
            </a:r>
            <a:endParaRPr lang="en-US" sz="28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canned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67400"/>
          </a:xfrm>
          <a:prstGeom prst="rect">
            <a:avLst/>
          </a:prstGeom>
          <a:noFill/>
        </p:spPr>
      </p:pic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0" y="6096000"/>
            <a:ext cx="4191000" cy="533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  <a:latin typeface="Arial" charset="0"/>
              </a:rPr>
              <a:t>Gambar: mikroskopis otot jantung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304800" y="685800"/>
            <a:ext cx="38100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en-US" sz="3200" b="1" dirty="0" err="1">
                <a:latin typeface="Arial" charset="0"/>
              </a:rPr>
              <a:t>Periode</a:t>
            </a:r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Refraktur</a:t>
            </a:r>
            <a:endParaRPr lang="en-US" sz="3200" b="1" dirty="0">
              <a:latin typeface="Arial" charset="0"/>
            </a:endParaRP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609600" y="1524000"/>
            <a:ext cx="8534400" cy="2590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/>
            <a:r>
              <a:rPr lang="en-US" sz="2800" dirty="0" err="1">
                <a:latin typeface="Arial" charset="0"/>
              </a:rPr>
              <a:t>Selama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tidak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dapat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hasilkan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rangsang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baru</a:t>
            </a:r>
            <a:r>
              <a:rPr lang="en-US" sz="2800" dirty="0">
                <a:latin typeface="Arial" charset="0"/>
              </a:rPr>
              <a:t>,</a:t>
            </a:r>
          </a:p>
          <a:p>
            <a:pPr eaLnBrk="1" hangingPunct="1"/>
            <a:r>
              <a:rPr lang="en-US" sz="2800" dirty="0" err="1">
                <a:latin typeface="Arial" charset="0"/>
              </a:rPr>
              <a:t>selama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mudah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rangsang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tidak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dapat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 err="1">
                <a:latin typeface="Arial" charset="0"/>
              </a:rPr>
              <a:t>terjadi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potensial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aksi</a:t>
            </a:r>
            <a:r>
              <a:rPr lang="en-US" sz="2800" dirty="0">
                <a:latin typeface="Arial" charset="0"/>
              </a:rPr>
              <a:t> yang </a:t>
            </a:r>
            <a:r>
              <a:rPr lang="en-US" sz="2800" dirty="0" err="1">
                <a:latin typeface="Arial" charset="0"/>
              </a:rPr>
              <a:t>baru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selama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membran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 err="1">
                <a:latin typeface="Arial" charset="0"/>
              </a:rPr>
              <a:t>masih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dalam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keadaan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depolarisasi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akibat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potensial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 err="1">
                <a:latin typeface="Arial" charset="0"/>
              </a:rPr>
              <a:t>aksi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sebelumnya</a:t>
            </a:r>
            <a:r>
              <a:rPr lang="en-US" sz="2800" dirty="0">
                <a:latin typeface="Arial" charset="0"/>
              </a:rPr>
              <a:t>. </a:t>
            </a:r>
          </a:p>
        </p:txBody>
      </p:sp>
      <p:sp>
        <p:nvSpPr>
          <p:cNvPr id="29702" name="AutoShape 6"/>
          <p:cNvSpPr>
            <a:spLocks noChangeArrowheads="1"/>
          </p:cNvSpPr>
          <p:nvPr/>
        </p:nvSpPr>
        <p:spPr bwMode="auto">
          <a:xfrm>
            <a:off x="533400" y="4267200"/>
            <a:ext cx="8610600" cy="2590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/>
            <a:r>
              <a:rPr lang="en-US" sz="3200" dirty="0" err="1">
                <a:latin typeface="Arial" charset="0"/>
              </a:rPr>
              <a:t>Alasannya</a:t>
            </a:r>
            <a:r>
              <a:rPr lang="en-US" sz="3200" dirty="0">
                <a:latin typeface="Arial" charset="0"/>
              </a:rPr>
              <a:t>:</a:t>
            </a:r>
          </a:p>
          <a:p>
            <a:pPr eaLnBrk="1" hangingPunct="1"/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Na</a:t>
            </a:r>
            <a:r>
              <a:rPr lang="en-US" sz="2800" baseline="30000" dirty="0">
                <a:latin typeface="Arial" charset="0"/>
              </a:rPr>
              <a:t>+</a:t>
            </a:r>
            <a:r>
              <a:rPr lang="en-US" sz="2800" dirty="0">
                <a:latin typeface="Arial" charset="0"/>
              </a:rPr>
              <a:t> / K</a:t>
            </a:r>
            <a:r>
              <a:rPr lang="en-US" sz="2800" baseline="30000" dirty="0">
                <a:latin typeface="Arial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atau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keduanya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dalam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keadaan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>
                <a:latin typeface="Arial" charset="0"/>
              </a:rPr>
              <a:t>In </a:t>
            </a:r>
            <a:r>
              <a:rPr lang="en-US" sz="2800" dirty="0" err="1">
                <a:latin typeface="Arial" charset="0"/>
              </a:rPr>
              <a:t>aktif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sehingga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sebesar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apapun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rangsangannya</a:t>
            </a:r>
            <a:endParaRPr lang="en-US" sz="2800" dirty="0">
              <a:latin typeface="Arial" charset="0"/>
            </a:endParaRPr>
          </a:p>
          <a:p>
            <a:pPr eaLnBrk="1" hangingPunct="1"/>
            <a:r>
              <a:rPr lang="en-US" sz="2800" dirty="0" err="1">
                <a:latin typeface="Arial" charset="0"/>
              </a:rPr>
              <a:t>tidak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akan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terbuka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ionnya</a:t>
            </a:r>
            <a:r>
              <a:rPr lang="en-US" sz="2800" dirty="0">
                <a:latin typeface="Arial" charset="0"/>
              </a:rPr>
              <a:t> (</a:t>
            </a:r>
            <a:r>
              <a:rPr lang="en-US" sz="2800" i="1" dirty="0" err="1">
                <a:latin typeface="Arial" charset="0"/>
              </a:rPr>
              <a:t>refraktur</a:t>
            </a:r>
            <a:r>
              <a:rPr lang="en-US" sz="2800" i="1" dirty="0">
                <a:latin typeface="Arial" charset="0"/>
              </a:rPr>
              <a:t> </a:t>
            </a:r>
            <a:r>
              <a:rPr lang="en-US" sz="2800" i="1" dirty="0" err="1">
                <a:latin typeface="Arial" charset="0"/>
              </a:rPr>
              <a:t>absolut</a:t>
            </a:r>
            <a:r>
              <a:rPr lang="en-US" sz="2800" i="1" dirty="0">
                <a:latin typeface="Arial" charset="0"/>
              </a:rPr>
              <a:t>).</a:t>
            </a:r>
          </a:p>
          <a:p>
            <a:pPr eaLnBrk="1" hangingPunct="1"/>
            <a:r>
              <a:rPr lang="en-US" sz="2800" i="1" dirty="0" err="1">
                <a:latin typeface="Arial" charset="0"/>
              </a:rPr>
              <a:t>Lebih</a:t>
            </a:r>
            <a:r>
              <a:rPr lang="en-US" sz="2800" i="1" dirty="0">
                <a:latin typeface="Arial" charset="0"/>
              </a:rPr>
              <a:t> </a:t>
            </a:r>
            <a:r>
              <a:rPr lang="en-US" sz="2800" i="1" dirty="0" err="1">
                <a:latin typeface="Arial" charset="0"/>
              </a:rPr>
              <a:t>kurang</a:t>
            </a:r>
            <a:r>
              <a:rPr lang="en-US" sz="2800" i="1" dirty="0">
                <a:latin typeface="Arial" charset="0"/>
              </a:rPr>
              <a:t> 1/2500 </a:t>
            </a:r>
            <a:r>
              <a:rPr lang="en-US" sz="2800" i="1" dirty="0" err="1">
                <a:latin typeface="Arial" charset="0"/>
              </a:rPr>
              <a:t>dtk</a:t>
            </a:r>
            <a:r>
              <a:rPr lang="en-US" sz="2800" i="1" dirty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304800" y="685800"/>
            <a:ext cx="3810000" cy="685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en-US" sz="3200" b="1" dirty="0" err="1">
                <a:latin typeface="Arial" charset="0"/>
              </a:rPr>
              <a:t>Refraktur</a:t>
            </a:r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Relatif</a:t>
            </a:r>
            <a:endParaRPr lang="en-US" sz="3200" b="1" dirty="0">
              <a:latin typeface="Arial" charset="0"/>
            </a:endParaRP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304800" y="1752600"/>
            <a:ext cx="8839200" cy="3733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eaLnBrk="1" hangingPunct="1"/>
            <a:r>
              <a:rPr lang="en-US" sz="2800" dirty="0" err="1">
                <a:latin typeface="Arial" charset="0"/>
              </a:rPr>
              <a:t>Terjadi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segera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setelah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refraktur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absolut</a:t>
            </a:r>
            <a:r>
              <a:rPr lang="en-US" sz="2800" dirty="0">
                <a:latin typeface="Arial" charset="0"/>
              </a:rPr>
              <a:t> (1/3 </a:t>
            </a:r>
            <a:r>
              <a:rPr lang="en-US" sz="2800" dirty="0" err="1">
                <a:latin typeface="Arial" charset="0"/>
              </a:rPr>
              <a:t>atau</a:t>
            </a:r>
            <a:r>
              <a:rPr lang="en-US" sz="2800" dirty="0">
                <a:latin typeface="Arial" charset="0"/>
              </a:rPr>
              <a:t> ½</a:t>
            </a:r>
          </a:p>
          <a:p>
            <a:pPr marL="342900" indent="-342900" eaLnBrk="1" hangingPunct="1"/>
            <a:r>
              <a:rPr lang="en-US" sz="2800" dirty="0" err="1">
                <a:latin typeface="Arial" charset="0"/>
              </a:rPr>
              <a:t>periode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refraktur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absolut</a:t>
            </a:r>
            <a:r>
              <a:rPr lang="en-US" sz="2800" dirty="0">
                <a:latin typeface="Arial" charset="0"/>
              </a:rPr>
              <a:t>) </a:t>
            </a:r>
            <a:r>
              <a:rPr lang="en-US" sz="2800" dirty="0" err="1">
                <a:latin typeface="Arial" charset="0"/>
              </a:rPr>
              <a:t>serat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dapat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dirangsang</a:t>
            </a:r>
            <a:endParaRPr lang="en-US" sz="2800" dirty="0">
              <a:latin typeface="Arial" charset="0"/>
            </a:endParaRPr>
          </a:p>
          <a:p>
            <a:pPr marL="342900" indent="-342900" eaLnBrk="1" hangingPunct="1"/>
            <a:r>
              <a:rPr lang="en-US" sz="2800" dirty="0" err="1">
                <a:latin typeface="Arial" charset="0"/>
              </a:rPr>
              <a:t>bila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rangsang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lebih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besar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dari</a:t>
            </a:r>
            <a:r>
              <a:rPr lang="en-US" sz="2800" dirty="0">
                <a:latin typeface="Arial" charset="0"/>
              </a:rPr>
              <a:t> normal.</a:t>
            </a:r>
          </a:p>
          <a:p>
            <a:pPr marL="342900" indent="-342900" eaLnBrk="1" hangingPunct="1"/>
            <a:r>
              <a:rPr lang="en-US" sz="2800" b="1" dirty="0" err="1">
                <a:latin typeface="Arial" charset="0"/>
              </a:rPr>
              <a:t>Karena</a:t>
            </a:r>
            <a:r>
              <a:rPr lang="en-US" sz="2800" b="1" dirty="0">
                <a:latin typeface="Arial" charset="0"/>
              </a:rPr>
              <a:t>:</a:t>
            </a:r>
          </a:p>
          <a:p>
            <a:pPr marL="342900" indent="-342900" eaLnBrk="1" hangingPunct="1">
              <a:buFontTx/>
              <a:buAutoNum type="arabicPeriod"/>
            </a:pPr>
            <a:r>
              <a:rPr lang="en-US" sz="2800" dirty="0" err="1">
                <a:latin typeface="Arial" charset="0"/>
              </a:rPr>
              <a:t>Beberapa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Na</a:t>
            </a:r>
            <a:r>
              <a:rPr lang="en-US" sz="2800" baseline="30000" dirty="0">
                <a:latin typeface="Arial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masih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belum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kembali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dari</a:t>
            </a:r>
            <a:r>
              <a:rPr lang="en-US" sz="2800" dirty="0">
                <a:latin typeface="Arial" charset="0"/>
              </a:rPr>
              <a:t> 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    </a:t>
            </a:r>
            <a:r>
              <a:rPr lang="en-US" sz="2800" dirty="0" err="1">
                <a:latin typeface="Arial" charset="0"/>
              </a:rPr>
              <a:t>keadaan</a:t>
            </a:r>
            <a:r>
              <a:rPr lang="en-US" sz="2800" dirty="0">
                <a:latin typeface="Arial" charset="0"/>
              </a:rPr>
              <a:t> in </a:t>
            </a:r>
            <a:r>
              <a:rPr lang="en-US" sz="2800" dirty="0" err="1">
                <a:latin typeface="Arial" charset="0"/>
              </a:rPr>
              <a:t>aktif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nya</a:t>
            </a:r>
            <a:r>
              <a:rPr lang="en-US" sz="2800" dirty="0">
                <a:latin typeface="Arial" charset="0"/>
              </a:rPr>
              <a:t>.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2. </a:t>
            </a: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K</a:t>
            </a:r>
            <a:r>
              <a:rPr lang="en-US" sz="2800" baseline="30000" dirty="0">
                <a:latin typeface="Arial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terbuka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lebar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sehingga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banyak</a:t>
            </a:r>
            <a:r>
              <a:rPr lang="en-US" sz="2800" dirty="0">
                <a:latin typeface="Arial" charset="0"/>
              </a:rPr>
              <a:t> ion K</a:t>
            </a:r>
            <a:r>
              <a:rPr lang="en-US" sz="2800" baseline="30000" dirty="0">
                <a:latin typeface="Arial" charset="0"/>
              </a:rPr>
              <a:t>+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    </a:t>
            </a:r>
            <a:r>
              <a:rPr lang="en-US" sz="2800" dirty="0" err="1">
                <a:latin typeface="Arial" charset="0"/>
              </a:rPr>
              <a:t>mengalir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keluar</a:t>
            </a:r>
            <a:r>
              <a:rPr lang="en-US" sz="2800" dirty="0">
                <a:latin typeface="Arial" charset="0"/>
              </a:rPr>
              <a:t>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457200" y="381000"/>
            <a:ext cx="7696200" cy="762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1" hangingPunct="1"/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Proses</a:t>
            </a:r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Depolarisasi</a:t>
            </a:r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Otot</a:t>
            </a:r>
            <a:r>
              <a:rPr lang="en-US" sz="3200" b="1" dirty="0">
                <a:latin typeface="Arial" charset="0"/>
              </a:rPr>
              <a:t> </a:t>
            </a:r>
            <a:r>
              <a:rPr lang="en-US" sz="3200" b="1" dirty="0" err="1">
                <a:latin typeface="Arial" charset="0"/>
              </a:rPr>
              <a:t>Jantung</a:t>
            </a:r>
            <a:endParaRPr lang="en-US" sz="3200" b="1" dirty="0">
              <a:latin typeface="Arial" charset="0"/>
            </a:endParaRP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685800" y="1524000"/>
            <a:ext cx="8229600" cy="2514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marL="342900" indent="-342900" eaLnBrk="1" hangingPunct="1">
              <a:buFontTx/>
              <a:buAutoNum type="arabicPeriod"/>
            </a:pP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Na</a:t>
            </a:r>
            <a:r>
              <a:rPr lang="en-US" sz="2800" baseline="30000" dirty="0">
                <a:latin typeface="Arial" charset="0"/>
              </a:rPr>
              <a:t>+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teraktivasi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bervoltase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biasa</a:t>
            </a:r>
            <a:r>
              <a:rPr lang="en-US" sz="2800" dirty="0">
                <a:latin typeface="Arial" charset="0"/>
              </a:rPr>
              <a:t> 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    (</a:t>
            </a:r>
            <a:r>
              <a:rPr lang="en-US" sz="2800" dirty="0" err="1">
                <a:latin typeface="Arial" charset="0"/>
              </a:rPr>
              <a:t>aktifasi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cepat</a:t>
            </a:r>
            <a:r>
              <a:rPr lang="en-US" sz="2800" dirty="0">
                <a:latin typeface="Arial" charset="0"/>
              </a:rPr>
              <a:t>).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2. </a:t>
            </a: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Ca</a:t>
            </a:r>
            <a:r>
              <a:rPr lang="en-US" sz="2800" baseline="30000" dirty="0">
                <a:latin typeface="Arial" charset="0"/>
              </a:rPr>
              <a:t>+ </a:t>
            </a:r>
            <a:r>
              <a:rPr lang="en-US" sz="2800" dirty="0" err="1">
                <a:latin typeface="Arial" charset="0"/>
              </a:rPr>
              <a:t>Teraktivasi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bervoltase</a:t>
            </a:r>
            <a:r>
              <a:rPr lang="en-US" sz="2800" dirty="0">
                <a:latin typeface="Arial" charset="0"/>
              </a:rPr>
              <a:t>, </a:t>
            </a:r>
            <a:r>
              <a:rPr lang="en-US" sz="2800" dirty="0" err="1">
                <a:latin typeface="Arial" charset="0"/>
              </a:rPr>
              <a:t>membuka</a:t>
            </a:r>
            <a:r>
              <a:rPr lang="en-US" sz="2800" dirty="0">
                <a:latin typeface="Arial" charset="0"/>
              </a:rPr>
              <a:t> </a:t>
            </a:r>
          </a:p>
          <a:p>
            <a:pPr marL="342900" indent="-342900" eaLnBrk="1" hangingPunct="1"/>
            <a:r>
              <a:rPr lang="en-US" sz="2800" dirty="0">
                <a:latin typeface="Arial" charset="0"/>
              </a:rPr>
              <a:t>    </a:t>
            </a:r>
            <a:r>
              <a:rPr lang="en-US" sz="2800" dirty="0" err="1">
                <a:latin typeface="Arial" charset="0"/>
              </a:rPr>
              <a:t>secara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lambat</a:t>
            </a:r>
            <a:r>
              <a:rPr lang="en-US" sz="2800" dirty="0">
                <a:latin typeface="Arial" charset="0"/>
              </a:rPr>
              <a:t> (</a:t>
            </a:r>
            <a:r>
              <a:rPr lang="en-US" sz="2800" dirty="0" err="1">
                <a:latin typeface="Arial" charset="0"/>
              </a:rPr>
              <a:t>saluran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lambat</a:t>
            </a:r>
            <a:r>
              <a:rPr lang="en-US" sz="2800" dirty="0">
                <a:latin typeface="Arial" charset="0"/>
              </a:rPr>
              <a:t>).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fig-14-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0"/>
            <a:ext cx="5589588" cy="6858000"/>
          </a:xfrm>
          <a:prstGeom prst="rect">
            <a:avLst/>
          </a:prstGeom>
          <a:noFill/>
        </p:spPr>
      </p:pic>
      <p:pic>
        <p:nvPicPr>
          <p:cNvPr id="3" name="Picture 4" descr="fig-12-3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6842125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Perhitungan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Bila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bersifat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permeabel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beberapa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macam</a:t>
            </a:r>
            <a:r>
              <a:rPr lang="en-US" dirty="0" smtClean="0">
                <a:solidFill>
                  <a:srgbClr val="000000"/>
                </a:solidFill>
              </a:rPr>
              <a:t> ion, </a:t>
            </a:r>
            <a:r>
              <a:rPr lang="en-US" dirty="0" err="1" smtClean="0">
                <a:solidFill>
                  <a:srgbClr val="000000"/>
                </a:solidFill>
              </a:rPr>
              <a:t>perkembangan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akibat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proses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difusi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bergantung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3 </a:t>
            </a:r>
            <a:r>
              <a:rPr lang="en-US" dirty="0" err="1" smtClean="0">
                <a:solidFill>
                  <a:srgbClr val="000000"/>
                </a:solidFill>
              </a:rPr>
              <a:t>faktor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Polarisasi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muatan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listrik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tiap</a:t>
            </a:r>
            <a:r>
              <a:rPr lang="en-US" dirty="0" smtClean="0">
                <a:solidFill>
                  <a:srgbClr val="000000"/>
                </a:solidFill>
              </a:rPr>
              <a:t> ion.</a:t>
            </a: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Permeabilitas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i="1" dirty="0" smtClean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terhadap</a:t>
            </a:r>
            <a:r>
              <a:rPr lang="en-US" dirty="0" smtClean="0">
                <a:solidFill>
                  <a:srgbClr val="000000"/>
                </a:solidFill>
              </a:rPr>
              <a:t> ion-ion.</a:t>
            </a:r>
          </a:p>
          <a:p>
            <a:pPr>
              <a:buFontTx/>
              <a:buAutoNum type="arabicPeriod"/>
            </a:pPr>
            <a:r>
              <a:rPr lang="en-US" dirty="0" err="1" smtClean="0">
                <a:solidFill>
                  <a:srgbClr val="000000"/>
                </a:solidFill>
              </a:rPr>
              <a:t>Konsentrasi</a:t>
            </a:r>
            <a:r>
              <a:rPr lang="en-US" dirty="0" smtClean="0">
                <a:solidFill>
                  <a:srgbClr val="000000"/>
                </a:solidFill>
              </a:rPr>
              <a:t> ion (</a:t>
            </a:r>
            <a:r>
              <a:rPr lang="en-US" i="1" dirty="0" smtClean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i="1" dirty="0" err="1" smtClean="0">
                <a:solidFill>
                  <a:srgbClr val="000000"/>
                </a:solidFill>
              </a:rPr>
              <a:t>i</a:t>
            </a:r>
            <a:r>
              <a:rPr lang="en-US" i="1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) </a:t>
            </a:r>
            <a:r>
              <a:rPr lang="en-US" dirty="0" err="1" smtClean="0">
                <a:solidFill>
                  <a:srgbClr val="000000"/>
                </a:solidFill>
              </a:rPr>
              <a:t>dan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diluar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en-US" i="1" dirty="0" smtClean="0">
                <a:solidFill>
                  <a:srgbClr val="000000"/>
                </a:solidFill>
              </a:rPr>
              <a:t>e</a:t>
            </a:r>
            <a:r>
              <a:rPr lang="en-US" dirty="0" smtClean="0">
                <a:solidFill>
                  <a:srgbClr val="000000"/>
                </a:solidFill>
              </a:rPr>
              <a:t>).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Documents and Settings\marwitow\My Documents\fisiologi\foto inegratif\fig-8-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0600" y="855723"/>
            <a:ext cx="7467600" cy="5621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marwitow\My Documents\fisiologi\foto inegratif\fig-8-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88458"/>
            <a:ext cx="5791200" cy="5064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6202" y="2209800"/>
            <a:ext cx="8731971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ig-11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97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fig-13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76325"/>
            <a:ext cx="7105650" cy="4929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fig-13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76325"/>
            <a:ext cx="7105650" cy="4929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fig-13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76325"/>
            <a:ext cx="7105650" cy="4929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Biolistrik</a:t>
            </a:r>
            <a:r>
              <a:rPr lang="en-US" dirty="0" smtClean="0"/>
              <a:t> </a:t>
            </a:r>
            <a:r>
              <a:rPr lang="en-US" dirty="0" err="1" smtClean="0"/>
              <a:t>Nerst</a:t>
            </a:r>
            <a:r>
              <a:rPr lang="en-US" dirty="0" smtClean="0"/>
              <a:t> </a:t>
            </a:r>
            <a:r>
              <a:rPr lang="en-US" dirty="0" err="1" smtClean="0"/>
              <a:t>Equaion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Nerst</a:t>
            </a:r>
            <a:r>
              <a:rPr lang="en-US" dirty="0" smtClean="0"/>
              <a:t>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E  = 61log</a:t>
            </a:r>
          </a:p>
          <a:p>
            <a:pPr>
              <a:buNone/>
            </a:pPr>
            <a:r>
              <a:rPr lang="en-US" sz="2800" dirty="0" smtClean="0"/>
              <a:t>E   = equilibrium </a:t>
            </a:r>
            <a:r>
              <a:rPr lang="en-US" sz="2800" dirty="0" err="1" smtClean="0"/>
              <a:t>potensial</a:t>
            </a:r>
            <a:r>
              <a:rPr lang="en-US" sz="2800" dirty="0" smtClean="0"/>
              <a:t> for ion in mV</a:t>
            </a:r>
          </a:p>
          <a:p>
            <a:pPr marL="688975" indent="-688975">
              <a:buNone/>
            </a:pPr>
            <a:r>
              <a:rPr lang="en-US" sz="2800" dirty="0" smtClean="0"/>
              <a:t>61= </a:t>
            </a:r>
            <a:r>
              <a:rPr lang="en-US" sz="2800" dirty="0" err="1" smtClean="0"/>
              <a:t>constanta</a:t>
            </a:r>
            <a:r>
              <a:rPr lang="en-US" sz="2800" dirty="0" smtClean="0"/>
              <a:t> that incorporates the universal gas      </a:t>
            </a:r>
            <a:r>
              <a:rPr lang="en-US" sz="2800" dirty="0" err="1" smtClean="0"/>
              <a:t>constan</a:t>
            </a:r>
            <a:r>
              <a:rPr lang="en-US" sz="2800" dirty="0" smtClean="0"/>
              <a:t> (R), absolute </a:t>
            </a:r>
            <a:r>
              <a:rPr lang="en-US" sz="2800" dirty="0" err="1" smtClean="0"/>
              <a:t>temperatur</a:t>
            </a:r>
            <a:r>
              <a:rPr lang="en-US" sz="2800" dirty="0" smtClean="0"/>
              <a:t> (T), the ion </a:t>
            </a:r>
            <a:r>
              <a:rPr lang="en-US" sz="2800" dirty="0" err="1" smtClean="0"/>
              <a:t>valensi</a:t>
            </a:r>
            <a:r>
              <a:rPr lang="en-US" sz="2800" dirty="0" smtClean="0"/>
              <a:t> (z), and an electrical constant know as Faraday (F).</a:t>
            </a:r>
          </a:p>
          <a:p>
            <a:pPr>
              <a:buNone/>
            </a:pPr>
            <a:r>
              <a:rPr lang="en-US" sz="2800" dirty="0"/>
              <a:t>	</a:t>
            </a:r>
            <a:r>
              <a:rPr lang="en-US" sz="2800" dirty="0" smtClean="0"/>
              <a:t>61=RT/</a:t>
            </a:r>
            <a:r>
              <a:rPr lang="en-US" sz="2800" dirty="0" err="1" smtClean="0"/>
              <a:t>zF</a:t>
            </a:r>
            <a:r>
              <a:rPr lang="en-US" sz="2800" dirty="0" smtClean="0"/>
              <a:t>.</a:t>
            </a:r>
          </a:p>
          <a:p>
            <a:pPr marL="569913" indent="-569913">
              <a:buNone/>
            </a:pPr>
            <a:r>
              <a:rPr lang="en-US" sz="2800" dirty="0" smtClean="0"/>
              <a:t>Co= </a:t>
            </a:r>
            <a:r>
              <a:rPr lang="en-US" sz="2800" dirty="0" err="1" smtClean="0"/>
              <a:t>consentration</a:t>
            </a:r>
            <a:r>
              <a:rPr lang="en-US" sz="2800" dirty="0" smtClean="0"/>
              <a:t> of the ion outside the cell in </a:t>
            </a:r>
            <a:r>
              <a:rPr lang="en-US" sz="2800" dirty="0" err="1" smtClean="0"/>
              <a:t>millimol</a:t>
            </a:r>
            <a:r>
              <a:rPr lang="en-US" sz="2800" dirty="0" smtClean="0"/>
              <a:t>/liter (</a:t>
            </a:r>
            <a:r>
              <a:rPr lang="en-US" sz="2800" dirty="0" err="1" smtClean="0"/>
              <a:t>millimolar;mM</a:t>
            </a:r>
            <a:r>
              <a:rPr lang="en-US" sz="2800" dirty="0" smtClean="0"/>
              <a:t>)</a:t>
            </a:r>
          </a:p>
          <a:p>
            <a:pPr>
              <a:buNone/>
            </a:pPr>
            <a:r>
              <a:rPr lang="en-US" sz="2800" dirty="0" smtClean="0"/>
              <a:t>C1=</a:t>
            </a:r>
            <a:r>
              <a:rPr lang="en-US" sz="2800" dirty="0" err="1" smtClean="0"/>
              <a:t>consentration</a:t>
            </a:r>
            <a:r>
              <a:rPr lang="en-US" sz="2800" dirty="0" smtClean="0"/>
              <a:t> of the ion inside the cell in </a:t>
            </a:r>
            <a:r>
              <a:rPr lang="en-US" sz="2800" dirty="0" err="1" smtClean="0"/>
              <a:t>mM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2133600" y="175260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ln>
                  <a:solidFill>
                    <a:schemeClr val="tx1"/>
                  </a:solidFill>
                </a:ln>
                <a:noFill/>
              </a:rPr>
              <a:t>C</a:t>
            </a:r>
            <a:r>
              <a:rPr lang="en-US" u="sng" dirty="0" smtClean="0">
                <a:ln>
                  <a:solidFill>
                    <a:schemeClr val="tx1"/>
                  </a:solidFill>
                </a:ln>
                <a:noFill/>
              </a:rPr>
              <a:t>o</a:t>
            </a:r>
          </a:p>
          <a:p>
            <a:pPr algn="ctr"/>
            <a:r>
              <a:rPr lang="en-US" dirty="0" smtClean="0">
                <a:ln>
                  <a:solidFill>
                    <a:schemeClr val="tx1"/>
                  </a:solidFill>
                </a:ln>
                <a:noFill/>
              </a:rPr>
              <a:t>C1</a:t>
            </a:r>
            <a:endParaRPr lang="en-US" dirty="0">
              <a:ln>
                <a:solidFill>
                  <a:schemeClr val="tx1"/>
                </a:solidFill>
              </a:ln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Nerst</a:t>
            </a:r>
            <a:r>
              <a:rPr lang="en-US" dirty="0" smtClean="0"/>
              <a:t> Equation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Given that the ECF [K+] 5mM ICF [K+] 150mM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EK = 61 log</a:t>
            </a:r>
          </a:p>
          <a:p>
            <a:pPr>
              <a:buNone/>
            </a:pPr>
            <a:r>
              <a:rPr lang="en-US" dirty="0"/>
              <a:t>	 </a:t>
            </a:r>
            <a:r>
              <a:rPr lang="en-US" dirty="0" smtClean="0"/>
              <a:t>  = 61 log     ,  log of    = -1.477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EK = 61 (-1.477)       EK  = -90mV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- 90 mV = Concentration Gradient outward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Electrical Gradient inward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1828800"/>
            <a:ext cx="10668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5mM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150 </a:t>
            </a:r>
            <a:r>
              <a:rPr lang="en-US" dirty="0" err="1" smtClean="0">
                <a:solidFill>
                  <a:schemeClr val="tx1"/>
                </a:solidFill>
              </a:rPr>
              <a:t>mM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0" y="2438400"/>
            <a:ext cx="457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chemeClr val="tx1"/>
                </a:solidFill>
              </a:rPr>
              <a:t>1</a:t>
            </a:r>
            <a:endParaRPr lang="en-US" u="sng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30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62200" y="2514600"/>
            <a:ext cx="4572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>
                <a:solidFill>
                  <a:schemeClr val="tx1"/>
                </a:solidFill>
              </a:rPr>
              <a:t>1</a:t>
            </a:r>
            <a:endParaRPr lang="en-US" u="sng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30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800600" y="6324600"/>
            <a:ext cx="40386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Laurale</a:t>
            </a:r>
            <a:r>
              <a:rPr lang="en-US" dirty="0" smtClean="0">
                <a:solidFill>
                  <a:schemeClr val="tx1"/>
                </a:solidFill>
              </a:rPr>
              <a:t> Sherwood. Human Physiology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Pengukuran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Pengukuran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secara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teori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>
                <a:solidFill>
                  <a:srgbClr val="000000"/>
                </a:solidFill>
              </a:rPr>
              <a:t>s</a:t>
            </a:r>
            <a:r>
              <a:rPr lang="en-US" dirty="0" err="1" smtClean="0">
                <a:solidFill>
                  <a:srgbClr val="000000"/>
                </a:solidFill>
              </a:rPr>
              <a:t>ifatnya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sederhana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tetapi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secara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praktik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sering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kali </a:t>
            </a:r>
            <a:r>
              <a:rPr lang="en-US" dirty="0" err="1" smtClean="0">
                <a:solidFill>
                  <a:srgbClr val="000000"/>
                </a:solidFill>
              </a:rPr>
              <a:t>sulit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karena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kebanyakan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serat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berukuran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kecil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menggunakan</a:t>
            </a:r>
            <a:r>
              <a:rPr lang="en-US" dirty="0" smtClean="0">
                <a:solidFill>
                  <a:srgbClr val="000000"/>
                </a:solidFill>
              </a:rPr>
              <a:t> “</a:t>
            </a:r>
            <a:r>
              <a:rPr lang="en-US" dirty="0" err="1" smtClean="0">
                <a:solidFill>
                  <a:srgbClr val="000000"/>
                </a:solidFill>
              </a:rPr>
              <a:t>elektrode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indiferent</a:t>
            </a:r>
            <a:r>
              <a:rPr lang="en-US" dirty="0" smtClean="0">
                <a:solidFill>
                  <a:srgbClr val="000000"/>
                </a:solidFill>
              </a:rPr>
              <a:t>”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ditempatkan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cairan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ekstraselluler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diameter </a:t>
            </a:r>
            <a:r>
              <a:rPr lang="en-US" dirty="0" err="1" smtClean="0">
                <a:solidFill>
                  <a:srgbClr val="000000"/>
                </a:solidFill>
              </a:rPr>
              <a:t>elektroda</a:t>
            </a:r>
            <a:r>
              <a:rPr lang="en-US" dirty="0" smtClean="0">
                <a:solidFill>
                  <a:srgbClr val="000000"/>
                </a:solidFill>
              </a:rPr>
              <a:t> 1 </a:t>
            </a:r>
            <a:r>
              <a:rPr lang="en-US" dirty="0" err="1" smtClean="0">
                <a:solidFill>
                  <a:srgbClr val="000000"/>
                </a:solidFill>
              </a:rPr>
              <a:t>milimeter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tahanan</a:t>
            </a:r>
            <a:r>
              <a:rPr lang="en-US" dirty="0" smtClean="0">
                <a:solidFill>
                  <a:srgbClr val="000000"/>
                </a:solidFill>
              </a:rPr>
              <a:t> 1 </a:t>
            </a:r>
            <a:r>
              <a:rPr lang="en-US" dirty="0" err="1" smtClean="0">
                <a:solidFill>
                  <a:srgbClr val="000000"/>
                </a:solidFill>
              </a:rPr>
              <a:t>miliyard</a:t>
            </a:r>
            <a:endParaRPr lang="en-US" dirty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Ohm.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Agar </a:t>
            </a:r>
            <a:r>
              <a:rPr lang="en-US" dirty="0" err="1" smtClean="0">
                <a:solidFill>
                  <a:srgbClr val="000000"/>
                </a:solidFill>
              </a:rPr>
              <a:t>dapat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merekam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perubahan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cepat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elektroda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dihibungkan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osiloskop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33400" y="1397000"/>
          <a:ext cx="8229600" cy="442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05000"/>
                <a:gridCol w="3657600"/>
                <a:gridCol w="2057400"/>
              </a:tblGrid>
              <a:tr h="772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condition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Direction of gradient</a:t>
                      </a:r>
                      <a:endParaRPr lang="en-US" dirty="0"/>
                    </a:p>
                  </a:txBody>
                  <a:tcPr/>
                </a:tc>
              </a:tr>
              <a:tr h="772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EK</a:t>
                      </a:r>
                    </a:p>
                    <a:p>
                      <a:r>
                        <a:rPr lang="en-US" dirty="0" smtClean="0"/>
                        <a:t>(-90 </a:t>
                      </a:r>
                      <a:r>
                        <a:rPr lang="en-US" dirty="0" err="1" smtClean="0"/>
                        <a:t>mv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Consentration</a:t>
                      </a:r>
                      <a:r>
                        <a:rPr lang="en-US" dirty="0" smtClean="0"/>
                        <a:t> gradient</a:t>
                      </a:r>
                    </a:p>
                    <a:p>
                      <a:r>
                        <a:rPr lang="en-US" dirty="0" smtClean="0"/>
                        <a:t>Electrical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Outward</a:t>
                      </a:r>
                    </a:p>
                    <a:p>
                      <a:r>
                        <a:rPr lang="en-US" dirty="0" smtClean="0"/>
                        <a:t>Inward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772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ENa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(=60 mV)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Concentration</a:t>
                      </a:r>
                      <a:r>
                        <a:rPr lang="en-US" baseline="0" dirty="0" smtClean="0"/>
                        <a:t> gradient</a:t>
                      </a:r>
                    </a:p>
                    <a:p>
                      <a:r>
                        <a:rPr lang="en-US" baseline="0" dirty="0" smtClean="0"/>
                        <a:t>Electrical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Inward</a:t>
                      </a:r>
                    </a:p>
                    <a:p>
                      <a:r>
                        <a:rPr lang="en-US" dirty="0" smtClean="0"/>
                        <a:t>outward</a:t>
                      </a:r>
                      <a:endParaRPr lang="en-US" dirty="0"/>
                    </a:p>
                  </a:txBody>
                  <a:tcPr/>
                </a:tc>
              </a:tr>
              <a:tr h="772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</a:t>
                      </a:r>
                      <a:r>
                        <a:rPr lang="en-US" dirty="0" err="1" smtClean="0"/>
                        <a:t>potensial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(-70</a:t>
                      </a:r>
                      <a:r>
                        <a:rPr lang="en-US" baseline="0" dirty="0" smtClean="0"/>
                        <a:t> 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Concentration gradient</a:t>
                      </a:r>
                    </a:p>
                    <a:p>
                      <a:r>
                        <a:rPr lang="en-US" dirty="0" smtClean="0"/>
                        <a:t>Electrical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Outward</a:t>
                      </a:r>
                    </a:p>
                    <a:p>
                      <a:r>
                        <a:rPr lang="en-US" dirty="0" smtClean="0"/>
                        <a:t>Inward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77216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Resting </a:t>
                      </a:r>
                      <a:r>
                        <a:rPr lang="en-US" dirty="0" err="1" smtClean="0"/>
                        <a:t>potensial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(-70 mV)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Concentration gradient</a:t>
                      </a:r>
                    </a:p>
                    <a:p>
                      <a:r>
                        <a:rPr lang="en-US" dirty="0" err="1" smtClean="0"/>
                        <a:t>Electrial</a:t>
                      </a:r>
                      <a:r>
                        <a:rPr lang="en-US" dirty="0" smtClean="0"/>
                        <a:t>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Inward</a:t>
                      </a:r>
                    </a:p>
                    <a:p>
                      <a:r>
                        <a:rPr lang="en-US" dirty="0" smtClean="0"/>
                        <a:t>Inward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33400" y="533400"/>
            <a:ext cx="8153400" cy="838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Concentration and Electrical Gradient for K and Na at</a:t>
            </a:r>
          </a:p>
          <a:p>
            <a:pPr algn="ctr"/>
            <a:r>
              <a:rPr lang="en-US" sz="2800" dirty="0" smtClean="0"/>
              <a:t>Equilibrium </a:t>
            </a:r>
            <a:r>
              <a:rPr lang="en-US" sz="2800" dirty="0" err="1"/>
              <a:t>P</a:t>
            </a:r>
            <a:r>
              <a:rPr lang="en-US" sz="2800" dirty="0" err="1" smtClean="0"/>
              <a:t>otensial</a:t>
            </a:r>
            <a:r>
              <a:rPr lang="en-US" sz="2800" dirty="0" smtClean="0"/>
              <a:t> </a:t>
            </a:r>
            <a:r>
              <a:rPr lang="en-US" sz="2800" i="1" dirty="0" smtClean="0"/>
              <a:t>(E)</a:t>
            </a:r>
            <a:r>
              <a:rPr lang="en-US" sz="2800" dirty="0" smtClean="0"/>
              <a:t> and Resting </a:t>
            </a:r>
            <a:r>
              <a:rPr lang="en-US" sz="2800" dirty="0" err="1"/>
              <a:t>P</a:t>
            </a:r>
            <a:r>
              <a:rPr lang="en-US" sz="2800" dirty="0" err="1" smtClean="0"/>
              <a:t>otnsial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Osiloskop</a:t>
            </a:r>
            <a:r>
              <a:rPr lang="en-US" dirty="0" smtClean="0"/>
              <a:t> </a:t>
            </a:r>
            <a:r>
              <a:rPr lang="en-US" dirty="0" err="1" smtClean="0"/>
              <a:t>Sinar</a:t>
            </a:r>
            <a:r>
              <a:rPr lang="en-US" dirty="0" smtClean="0"/>
              <a:t> </a:t>
            </a:r>
            <a:r>
              <a:rPr lang="en-US" dirty="0" err="1" smtClean="0"/>
              <a:t>Katoda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Agar </a:t>
            </a:r>
            <a:r>
              <a:rPr lang="en-US" dirty="0" err="1" smtClean="0">
                <a:solidFill>
                  <a:srgbClr val="000000"/>
                </a:solidFill>
              </a:rPr>
              <a:t>dapat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merekam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perubahan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yang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cepat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elektroda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dihibungkan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dengan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osiloskop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Osiloskop</a:t>
            </a:r>
            <a:r>
              <a:rPr lang="en-US" dirty="0" smtClean="0"/>
              <a:t>: </a:t>
            </a:r>
            <a:r>
              <a:rPr lang="en-US" dirty="0" err="1" smtClean="0"/>
              <a:t>Dipergunakan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mengukur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istrik</a:t>
            </a:r>
            <a:r>
              <a:rPr lang="en-US" dirty="0" smtClean="0"/>
              <a:t> </a:t>
            </a:r>
            <a:r>
              <a:rPr lang="en-US" dirty="0" err="1" smtClean="0"/>
              <a:t>sel</a:t>
            </a:r>
            <a:r>
              <a:rPr lang="en-US" dirty="0" smtClean="0"/>
              <a:t> </a:t>
            </a:r>
            <a:r>
              <a:rPr lang="en-US" dirty="0" err="1" smtClean="0"/>
              <a:t>sehat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fig-12-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1463"/>
            <a:ext cx="8763000" cy="6543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</a:t>
            </a:r>
            <a:r>
              <a:rPr lang="en-US" dirty="0" err="1" smtClean="0">
                <a:solidFill>
                  <a:srgbClr val="000000"/>
                </a:solidFill>
              </a:rPr>
              <a:t>embran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S</a:t>
            </a:r>
            <a:r>
              <a:rPr lang="en-US" dirty="0" err="1" smtClean="0">
                <a:solidFill>
                  <a:srgbClr val="000000"/>
                </a:solidFill>
              </a:rPr>
              <a:t>araf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</a:t>
            </a:r>
            <a:r>
              <a:rPr lang="en-US" dirty="0" err="1" smtClean="0">
                <a:solidFill>
                  <a:srgbClr val="000000"/>
                </a:solidFill>
              </a:rPr>
              <a:t>stirahat</a:t>
            </a: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81400"/>
          </a:xfrm>
        </p:spPr>
        <p:txBody>
          <a:bodyPr/>
          <a:lstStyle/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serat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besar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tidak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menjalarkan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sinyal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err="1">
                <a:solidFill>
                  <a:srgbClr val="000000"/>
                </a:solidFill>
              </a:rPr>
              <a:t>s</a:t>
            </a:r>
            <a:r>
              <a:rPr lang="en-US" dirty="0" err="1" smtClean="0">
                <a:solidFill>
                  <a:srgbClr val="000000"/>
                </a:solidFill>
              </a:rPr>
              <a:t>araf</a:t>
            </a:r>
            <a:r>
              <a:rPr lang="en-US" dirty="0" smtClean="0">
                <a:solidFill>
                  <a:srgbClr val="000000"/>
                </a:solidFill>
              </a:rPr>
              <a:t> = - 90 </a:t>
            </a:r>
            <a:r>
              <a:rPr lang="en-US" dirty="0" err="1" smtClean="0">
                <a:solidFill>
                  <a:srgbClr val="000000"/>
                </a:solidFill>
              </a:rPr>
              <a:t>milivolt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            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serat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 90 </a:t>
            </a:r>
            <a:r>
              <a:rPr lang="en-US" dirty="0" err="1" smtClean="0">
                <a:solidFill>
                  <a:srgbClr val="000000"/>
                </a:solidFill>
              </a:rPr>
              <a:t>milivolt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lebih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negatif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dari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pada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potensial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di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dalam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cairan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r>
              <a:rPr lang="en-US" dirty="0" err="1" smtClean="0">
                <a:solidFill>
                  <a:srgbClr val="000000"/>
                </a:solidFill>
              </a:rPr>
              <a:t>ekstraselluler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luar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saraf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Notched Right Arrow 3"/>
          <p:cNvSpPr/>
          <p:nvPr/>
        </p:nvSpPr>
        <p:spPr>
          <a:xfrm>
            <a:off x="609600" y="3048000"/>
            <a:ext cx="978408" cy="1524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2267</Words>
  <Application>Microsoft Office PowerPoint</Application>
  <PresentationFormat>On-screen Show (4:3)</PresentationFormat>
  <Paragraphs>448</Paragraphs>
  <Slides>60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1" baseType="lpstr">
      <vt:lpstr>Office Theme</vt:lpstr>
      <vt:lpstr>Biolistrik-Otot</vt:lpstr>
      <vt:lpstr>Biolistrik</vt:lpstr>
      <vt:lpstr> Fisik Dasar Potensial Membran </vt:lpstr>
      <vt:lpstr>Fisik Dasar Potensial Membran</vt:lpstr>
      <vt:lpstr> Perhitungan Potensial Difusi </vt:lpstr>
      <vt:lpstr> Pengukuran Potensial Membran </vt:lpstr>
      <vt:lpstr>Osiloskop Sinar Katoda </vt:lpstr>
      <vt:lpstr>Slide 8</vt:lpstr>
      <vt:lpstr> Potensial Membran Saraf Istirahat </vt:lpstr>
      <vt:lpstr> Pompa Na+ - K+ </vt:lpstr>
      <vt:lpstr> Asal Potensial Membran Istirahat </vt:lpstr>
      <vt:lpstr> Potensial Aksi Saraf </vt:lpstr>
      <vt:lpstr> Urutan Tahap Potensial Aksi </vt:lpstr>
      <vt:lpstr>Slide 14</vt:lpstr>
      <vt:lpstr> Gerbang Voltase Saluran Natrium  dan Kalium </vt:lpstr>
      <vt:lpstr> Kebocoran Natrium dan Kalium  Membran Saraf </vt:lpstr>
      <vt:lpstr>Slide 17</vt:lpstr>
      <vt:lpstr>Slide 18</vt:lpstr>
      <vt:lpstr>Otot Rangka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Biolistrik Nerst Equaion</vt:lpstr>
      <vt:lpstr>Nerst Equation</vt:lpstr>
      <vt:lpstr>Nerst Equation</vt:lpstr>
      <vt:lpstr>Slide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Biolistrik</dc:title>
  <dc:creator>W7</dc:creator>
  <cp:lastModifiedBy>marwitow</cp:lastModifiedBy>
  <cp:revision>6</cp:revision>
  <dcterms:created xsi:type="dcterms:W3CDTF">2012-11-20T19:03:32Z</dcterms:created>
  <dcterms:modified xsi:type="dcterms:W3CDTF">2012-11-21T02:50:55Z</dcterms:modified>
</cp:coreProperties>
</file>