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83" r:id="rId2"/>
    <p:sldId id="304" r:id="rId3"/>
    <p:sldId id="322" r:id="rId4"/>
    <p:sldId id="320" r:id="rId5"/>
    <p:sldId id="305" r:id="rId6"/>
    <p:sldId id="324" r:id="rId7"/>
    <p:sldId id="323" r:id="rId8"/>
    <p:sldId id="306" r:id="rId9"/>
    <p:sldId id="326" r:id="rId10"/>
    <p:sldId id="325" r:id="rId11"/>
    <p:sldId id="307" r:id="rId12"/>
    <p:sldId id="327" r:id="rId13"/>
    <p:sldId id="328" r:id="rId14"/>
    <p:sldId id="329" r:id="rId15"/>
    <p:sldId id="330" r:id="rId16"/>
    <p:sldId id="308" r:id="rId17"/>
    <p:sldId id="332" r:id="rId18"/>
    <p:sldId id="309" r:id="rId19"/>
    <p:sldId id="310" r:id="rId20"/>
    <p:sldId id="333" r:id="rId21"/>
    <p:sldId id="311" r:id="rId22"/>
    <p:sldId id="334" r:id="rId23"/>
    <p:sldId id="335" r:id="rId24"/>
    <p:sldId id="312" r:id="rId25"/>
    <p:sldId id="313" r:id="rId26"/>
    <p:sldId id="314" r:id="rId27"/>
    <p:sldId id="316" r:id="rId28"/>
    <p:sldId id="336" r:id="rId29"/>
    <p:sldId id="315" r:id="rId30"/>
    <p:sldId id="337" r:id="rId31"/>
    <p:sldId id="317" r:id="rId32"/>
    <p:sldId id="338" r:id="rId33"/>
    <p:sldId id="318" r:id="rId34"/>
    <p:sldId id="319" r:id="rId3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D818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052" autoAdjust="0"/>
  </p:normalViewPr>
  <p:slideViewPr>
    <p:cSldViewPr>
      <p:cViewPr varScale="1">
        <p:scale>
          <a:sx n="55" d="100"/>
          <a:sy n="55" d="100"/>
        </p:scale>
        <p:origin x="116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22082CB0-3F16-45B2-0CCC-B7CF7F1BE1C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7" name="Rectangle 3">
            <a:extLst>
              <a:ext uri="{FF2B5EF4-FFF2-40B4-BE49-F238E27FC236}">
                <a16:creationId xmlns:a16="http://schemas.microsoft.com/office/drawing/2014/main" id="{43DCF1DC-BFF4-13C7-00DF-50649905498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11DAA83D-E120-EEFC-0BFB-7DE27F943BA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9" name="Rectangle 5">
            <a:extLst>
              <a:ext uri="{FF2B5EF4-FFF2-40B4-BE49-F238E27FC236}">
                <a16:creationId xmlns:a16="http://schemas.microsoft.com/office/drawing/2014/main" id="{38D00C1F-DDCA-8E32-75B7-8DF6F4CAE2B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2143130-3016-4721-9E70-9C1F0CEF23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82F3785-BF69-C2FB-1866-B466CA31D0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10EBC3-73D4-68BE-D429-1A199836958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59B6FFD-D493-4AF5-959F-5EB7E5761DE3}" type="datetimeFigureOut">
              <a:rPr lang="en-US"/>
              <a:pPr>
                <a:defRPr/>
              </a:pPr>
              <a:t>4/22/2023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5ED34D9-480E-39E4-E4A3-BEA49C8D40B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06C696B-22AE-C79C-07B1-90E687676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48610A-A428-F748-9A1E-0AAD0AE7588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431609-B44B-6B52-DC58-12C97055C4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1A5A30-E94F-40A6-93BF-AED9E23004E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75079A59-3F1F-0B09-59CB-0392630A42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8A276BF7-CB64-0E8E-8A62-D8E4ACED2D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6648B48D-BE77-E0DC-4CBC-772F102519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B3288B-F980-4963-90F7-041D2A5C035B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5F054E43-6535-57AE-DB07-AC25D674C1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F3F06C9A-9B89-7548-1F93-925810EB32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747FCC56-F0F2-61C3-74D6-0277218096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7750FA6-1288-43A1-88DE-041AFB8FDA53}" type="slidenum">
              <a:rPr lang="en-US" altLang="en-US"/>
              <a:pPr eaLnBrk="1" hangingPunct="1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4607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5F054E43-6535-57AE-DB07-AC25D674C1F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F3F06C9A-9B89-7548-1F93-925810EB32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747FCC56-F0F2-61C3-74D6-0277218096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7750FA6-1288-43A1-88DE-041AFB8FDA53}" type="slidenum">
              <a:rPr lang="en-US" altLang="en-US"/>
              <a:pPr eaLnBrk="1" hangingPunct="1"/>
              <a:t>18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A056E32A-842B-40C9-6C02-4CA3904CB3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D712B64C-ADCB-413C-A157-4FC64A29EE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73FC195C-E605-7DED-7B79-DFD2CC0702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9A3FC84-0CE4-4E32-B50E-56E272E96B7F}" type="slidenum">
              <a:rPr lang="en-US" altLang="en-US"/>
              <a:pPr eaLnBrk="1" hangingPunct="1"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A056E32A-842B-40C9-6C02-4CA3904CB30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D712B64C-ADCB-413C-A157-4FC64A29EE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73FC195C-E605-7DED-7B79-DFD2CC0702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9A3FC84-0CE4-4E32-B50E-56E272E96B7F}" type="slidenum">
              <a:rPr lang="en-US" altLang="en-US"/>
              <a:pPr eaLnBrk="1" hangingPunct="1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639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63EA3EB7-CA3C-4865-C6F9-ED498592AF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0298FB64-91E9-AEDA-68CF-EE62FE778E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2000" b="1" i="1" dirty="0"/>
              <a:t>Literally "the God," is in the accusative case, which makes this the direct object of the second clause (</a:t>
            </a:r>
            <a:r>
              <a:rPr lang="en-US" altLang="en-US" sz="2000" b="1" i="1" dirty="0" err="1"/>
              <a:t>hO</a:t>
            </a:r>
            <a:r>
              <a:rPr lang="en-US" altLang="en-US" sz="2000" b="1" i="1" dirty="0"/>
              <a:t> LOGOS is in the nominative, and is thus the subject).  </a:t>
            </a: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The direct object is the noun or pronoun that receives the action of the verb – directly…….It answers the questions who? or what?</a:t>
            </a:r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 </a:t>
            </a:r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03A8C21C-37E6-D89F-D3EF-F41038063D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E413CA-E596-48F8-B7A9-93E8F35F7AA2}" type="slidenum">
              <a:rPr lang="en-US" altLang="en-US"/>
              <a:pPr eaLnBrk="1" hangingPunct="1"/>
              <a:t>21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63EA3EB7-CA3C-4865-C6F9-ED498592AF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0298FB64-91E9-AEDA-68CF-EE62FE778E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2000" b="1" i="1" dirty="0"/>
              <a:t>Literally "the God," is in the accusative case, which makes this the direct object of the second clause (</a:t>
            </a:r>
            <a:r>
              <a:rPr lang="en-US" altLang="en-US" sz="2000" b="1" i="1" dirty="0" err="1"/>
              <a:t>hO</a:t>
            </a:r>
            <a:r>
              <a:rPr lang="en-US" altLang="en-US" sz="2000" b="1" i="1" dirty="0"/>
              <a:t> LOGOS is in the nominative, and is thus the subject).  </a:t>
            </a: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The direct object is the noun or pronoun that receives the action of the verb – directly…….It answers the questions who? or what?</a:t>
            </a:r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 </a:t>
            </a:r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03A8C21C-37E6-D89F-D3EF-F41038063D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E413CA-E596-48F8-B7A9-93E8F35F7AA2}" type="slidenum">
              <a:rPr lang="en-US" altLang="en-US"/>
              <a:pPr eaLnBrk="1" hangingPunct="1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090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63EA3EB7-CA3C-4865-C6F9-ED498592AFE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0298FB64-91E9-AEDA-68CF-EE62FE778E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2000" b="1" i="1" dirty="0"/>
              <a:t>Literally "the God," is in the accusative case, which makes this the direct object of the second clause (</a:t>
            </a:r>
            <a:r>
              <a:rPr lang="en-US" altLang="en-US" sz="2000" b="1" i="1" dirty="0" err="1"/>
              <a:t>hO</a:t>
            </a:r>
            <a:r>
              <a:rPr lang="en-US" altLang="en-US" sz="2000" b="1" i="1" dirty="0"/>
              <a:t> LOGOS is in the nominative, and is thus the subject).  </a:t>
            </a: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The direct object is the noun or pronoun that receives the action of the verb – directly…….It answers the questions who? or what?</a:t>
            </a:r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endParaRPr lang="en-US" altLang="en-US" sz="2000" dirty="0"/>
          </a:p>
          <a:p>
            <a:pPr eaLnBrk="1" hangingPunct="1">
              <a:spcBef>
                <a:spcPct val="0"/>
              </a:spcBef>
            </a:pPr>
            <a:r>
              <a:rPr lang="en-US" altLang="en-US" sz="2000" dirty="0"/>
              <a:t> </a:t>
            </a:r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03A8C21C-37E6-D89F-D3EF-F41038063D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1E413CA-E596-48F8-B7A9-93E8F35F7AA2}" type="slidenum">
              <a:rPr lang="en-US" altLang="en-US"/>
              <a:pPr eaLnBrk="1" hangingPunct="1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8213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D2638B7E-6CE8-A923-BB13-01F1873F79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B622A6F8-891F-D657-C170-DC84767657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In the HEBREW BIBLE, the meaning of God's name (YHWH) is closely related to "I am" (see Exod 3:14; 6:2; Deut 32:39; Isa 43:25; 48:12; 51:12; etc.). </a:t>
            </a:r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046DDACC-EE46-3B6F-A835-CA63125F2C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9D565A6-DA4B-40AA-9629-FB19B05C673E}" type="slidenum">
              <a:rPr lang="en-US" altLang="en-US"/>
              <a:pPr eaLnBrk="1" hangingPunct="1"/>
              <a:t>24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EA46D839-AD95-654A-7FFF-BA1EBF7E9B7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85A7FEFE-2820-F7E5-EA10-9869001BB09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4AC85D18-9710-3156-4415-0437C7FE3D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8CDE4DB-47A7-4839-93B0-0BDAF1294376}" type="slidenum">
              <a:rPr lang="en-US" altLang="en-US"/>
              <a:pPr eaLnBrk="1" hangingPunct="1"/>
              <a:t>25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3495809E-1A06-0309-6F63-AD00EF39E7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8ABAFAD6-21AC-A9C7-E8C0-395C5E7334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5A574A70-5A83-C9B2-EDD6-253C31D20A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A050451-A30D-4CA1-8BB2-E4CB967DD514}" type="slidenum">
              <a:rPr lang="en-US" altLang="en-US"/>
              <a:pPr eaLnBrk="1" hangingPunct="1"/>
              <a:t>26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75079A59-3F1F-0B09-59CB-0392630A42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8A276BF7-CB64-0E8E-8A62-D8E4ACED2D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6648B48D-BE77-E0DC-4CBC-772F102519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B3288B-F980-4963-90F7-041D2A5C035B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08723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511654D7-D1AD-FFC1-1374-D63A9410C4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9D5EB097-2F3E-9CEC-C97E-44FAD968C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Jesus’ first miracle.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This sets the “tone” for things to come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Where there is </a:t>
            </a:r>
            <a:r>
              <a:rPr lang="en-US" altLang="en-US" b="1" dirty="0"/>
              <a:t>Jesus</a:t>
            </a:r>
            <a:r>
              <a:rPr lang="en-US" altLang="en-US" dirty="0"/>
              <a:t>, there is </a:t>
            </a:r>
            <a:r>
              <a:rPr lang="en-US" altLang="en-US" b="1" dirty="0"/>
              <a:t>joy. </a:t>
            </a:r>
            <a:r>
              <a:rPr lang="en-US" altLang="en-US" dirty="0"/>
              <a:t> Where there is </a:t>
            </a:r>
            <a:r>
              <a:rPr lang="en-US" altLang="en-US" b="1" dirty="0"/>
              <a:t>Christ</a:t>
            </a:r>
            <a:r>
              <a:rPr lang="en-US" altLang="en-US" dirty="0"/>
              <a:t>, there is </a:t>
            </a:r>
            <a:r>
              <a:rPr lang="en-US" altLang="en-US" b="1" dirty="0"/>
              <a:t>celebration.  </a:t>
            </a:r>
            <a:r>
              <a:rPr lang="en-US" altLang="en-US" dirty="0"/>
              <a:t>Where the </a:t>
            </a:r>
            <a:r>
              <a:rPr lang="en-US" altLang="en-US" b="1" dirty="0"/>
              <a:t>Messiah</a:t>
            </a:r>
            <a:r>
              <a:rPr lang="en-US" altLang="en-US" dirty="0"/>
              <a:t> is, there is a </a:t>
            </a:r>
            <a:r>
              <a:rPr lang="en-US" altLang="en-US" b="1" dirty="0"/>
              <a:t>marriage feast</a:t>
            </a:r>
            <a:r>
              <a:rPr lang="en-US" altLang="en-US" dirty="0"/>
              <a:t> (Matt. 9:15) 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The Nobleman’s visit with Jesus required him to travel about 20 miles.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i="1" dirty="0"/>
              <a:t>It’s not about our nobility, it’s about our faith</a:t>
            </a: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  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5225EA28-FEFF-8C51-FDF5-3CB60D0AC5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9811F8-443D-4299-A40C-854D95EE58A6}" type="slidenum">
              <a:rPr lang="en-US" altLang="en-US"/>
              <a:pPr eaLnBrk="1" hangingPunct="1"/>
              <a:t>27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511654D7-D1AD-FFC1-1374-D63A9410C4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9D5EB097-2F3E-9CEC-C97E-44FAD968CD9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/>
              <a:t>Jesus’ first miracle.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This sets the “tone” for things to come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Where there is </a:t>
            </a:r>
            <a:r>
              <a:rPr lang="en-US" altLang="en-US" b="1" dirty="0"/>
              <a:t>Jesus</a:t>
            </a:r>
            <a:r>
              <a:rPr lang="en-US" altLang="en-US" dirty="0"/>
              <a:t>, there is </a:t>
            </a:r>
            <a:r>
              <a:rPr lang="en-US" altLang="en-US" b="1" dirty="0"/>
              <a:t>joy. </a:t>
            </a:r>
            <a:r>
              <a:rPr lang="en-US" altLang="en-US" dirty="0"/>
              <a:t> Where there is </a:t>
            </a:r>
            <a:r>
              <a:rPr lang="en-US" altLang="en-US" b="1" dirty="0"/>
              <a:t>Christ</a:t>
            </a:r>
            <a:r>
              <a:rPr lang="en-US" altLang="en-US" dirty="0"/>
              <a:t>, there is </a:t>
            </a:r>
            <a:r>
              <a:rPr lang="en-US" altLang="en-US" b="1" dirty="0"/>
              <a:t>celebration.  </a:t>
            </a:r>
            <a:r>
              <a:rPr lang="en-US" altLang="en-US" dirty="0"/>
              <a:t>Where the </a:t>
            </a:r>
            <a:r>
              <a:rPr lang="en-US" altLang="en-US" b="1" dirty="0"/>
              <a:t>Messiah</a:t>
            </a:r>
            <a:r>
              <a:rPr lang="en-US" altLang="en-US" dirty="0"/>
              <a:t> is, there is a </a:t>
            </a:r>
            <a:r>
              <a:rPr lang="en-US" altLang="en-US" b="1" dirty="0"/>
              <a:t>marriage feast</a:t>
            </a:r>
            <a:r>
              <a:rPr lang="en-US" altLang="en-US" dirty="0"/>
              <a:t> (Matt. 9:15)  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The Nobleman’s visit with Jesus required him to travel about 20 miles.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i="1" dirty="0"/>
              <a:t>It’s not about our nobility, it’s about our faith</a:t>
            </a:r>
            <a:endParaRPr lang="en-US" altLang="en-US" dirty="0"/>
          </a:p>
          <a:p>
            <a:pPr eaLnBrk="1" hangingPunct="1">
              <a:spcBef>
                <a:spcPct val="0"/>
              </a:spcBef>
            </a:pPr>
            <a:r>
              <a:rPr lang="en-US" altLang="en-US" dirty="0"/>
              <a:t>  </a:t>
            </a:r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5225EA28-FEFF-8C51-FDF5-3CB60D0AC5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F9811F8-443D-4299-A40C-854D95EE58A6}" type="slidenum">
              <a:rPr lang="en-US" altLang="en-US"/>
              <a:pPr eaLnBrk="1" hangingPunct="1"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17623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0658E43-A69B-99E2-A91C-C88841A285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5A679BCF-AE61-FBE7-6A06-4DE94EA2C1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1800"/>
              <a:t>  Bethesda = “house of mercy”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/>
              <a:t>Jesus healed “One who was there had been an invalid for thirty-eight years.”  </a:t>
            </a:r>
            <a:r>
              <a:rPr lang="en-US" altLang="en-US" sz="1800" i="1"/>
              <a:t>“38 years” is perhaps symbolic of the 38 years the  Hebrews spent in the wilderness  (Cf. Deut. 2:14)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i="1"/>
          </a:p>
          <a:p>
            <a:pPr eaLnBrk="1" hangingPunct="1">
              <a:spcBef>
                <a:spcPct val="0"/>
              </a:spcBef>
            </a:pPr>
            <a:endParaRPr lang="en-US" altLang="en-US" sz="1800" i="1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has authority over nature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With Jesus there is no fear, and great power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5FBB0D4-A1A6-9224-01ED-1E00C0D7F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0EDE89-45F7-46EF-9F9B-6823CDF03F45}" type="slidenum">
              <a:rPr lang="en-US" altLang="en-US"/>
              <a:pPr eaLnBrk="1" hangingPunct="1"/>
              <a:t>29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0658E43-A69B-99E2-A91C-C88841A285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5A679BCF-AE61-FBE7-6A06-4DE94EA2C1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sz="1800"/>
              <a:t>  Bethesda = “house of mercy”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 sz="1800"/>
              <a:t>Jesus healed “One who was there had been an invalid for thirty-eight years.”  </a:t>
            </a:r>
            <a:r>
              <a:rPr lang="en-US" altLang="en-US" sz="1800" i="1"/>
              <a:t>“38 years” is perhaps symbolic of the 38 years the  Hebrews spent in the wilderness  (Cf. Deut. 2:14)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i="1"/>
          </a:p>
          <a:p>
            <a:pPr eaLnBrk="1" hangingPunct="1">
              <a:spcBef>
                <a:spcPct val="0"/>
              </a:spcBef>
            </a:pPr>
            <a:endParaRPr lang="en-US" altLang="en-US" sz="1800" i="1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has authority over nature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With Jesus there is no fear, and great power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5FBB0D4-A1A6-9224-01ED-1E00C0D7F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F0EDE89-45F7-46EF-9F9B-6823CDF03F45}" type="slidenum">
              <a:rPr lang="en-US" altLang="en-US"/>
              <a:pPr eaLnBrk="1" hangingPunct="1"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91824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E2E9A7DE-0A09-D9AA-7C6B-2BF6C832D2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6B14EC07-5506-6448-D80B-7F5216FE21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God provided Manna in Old Testament times—Jesus provides bread in New Testament times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can take what we can give, meager as it is, and make it great.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sought this man out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In Jesus we see by faith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In Jesus our curse is removed and admission to the inner court of temple is granted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B43126E-C60A-6124-9955-85B3F3EA4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A7B007-B228-4AC9-89CA-B2DF27E79959}" type="slidenum">
              <a:rPr lang="en-US" altLang="en-US"/>
              <a:pPr eaLnBrk="1" hangingPunct="1"/>
              <a:t>31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E2E9A7DE-0A09-D9AA-7C6B-2BF6C832D29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6B14EC07-5506-6448-D80B-7F5216FE21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God provided Manna in Old Testament times—Jesus provides bread in New Testament times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can take what we can give, meager as it is, and make it great.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sought this man out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In Jesus we see by faith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In Jesus our curse is removed and admission to the inner court of temple is granted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 sz="1800"/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2B43126E-C60A-6124-9955-85B3F3EA47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7A7B007-B228-4AC9-89CA-B2DF27E79959}" type="slidenum">
              <a:rPr lang="en-US" altLang="en-US"/>
              <a:pPr eaLnBrk="1" hangingPunct="1"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7813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66C11B27-3630-4315-035C-64D0DE7498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2346A228-220F-FB81-AD9C-B4B9AC72E0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God is the giver of life in the Old Testament</a:t>
            </a:r>
          </a:p>
          <a:p>
            <a:pPr eaLnBrk="1" hangingPunct="1">
              <a:spcBef>
                <a:spcPct val="0"/>
              </a:spcBef>
            </a:pPr>
            <a:r>
              <a:rPr lang="en-US" altLang="en-US"/>
              <a:t>Jesus is master of life (Cf. John 10:15-17) in the N. Test.</a:t>
            </a:r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4C90F0CC-28A5-5A44-282D-BA3329872B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694DB1A-81C3-445E-89B5-6ABE2A085F96}" type="slidenum">
              <a:rPr lang="en-US" altLang="en-US"/>
              <a:pPr eaLnBrk="1" hangingPunct="1"/>
              <a:t>33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424270F4-3A21-FD40-C598-493C6C3785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F8D9A538-0F82-4CFA-4F68-43A3034D110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D074DB97-9A00-3B26-26A9-8BDE7233A7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58D598-50BF-4504-B8D5-E7C07124796E}" type="slidenum">
              <a:rPr lang="en-US" altLang="en-US"/>
              <a:pPr eaLnBrk="1" hangingPunct="1"/>
              <a:t>34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75079A59-3F1F-0B09-59CB-0392630A42E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8A276BF7-CB64-0E8E-8A62-D8E4ACED2D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6648B48D-BE77-E0DC-4CBC-772F102519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68B3288B-F980-4963-90F7-041D2A5C035B}" type="slidenum">
              <a:rPr lang="en-US" altLang="en-US"/>
              <a:pPr eaLnBrk="1" hangingPunct="1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005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D5B8EA4E-E901-0052-3C1B-6587B4A7FD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02D1568-45FF-FDA2-45D1-3F997DF646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7F944FA-3F9D-36A9-9D43-9C19FCDDD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6B11C-B227-41A5-8A37-BBDC208181F9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D5B8EA4E-E901-0052-3C1B-6587B4A7FD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02D1568-45FF-FDA2-45D1-3F997DF646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7F944FA-3F9D-36A9-9D43-9C19FCDDD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6B11C-B227-41A5-8A37-BBDC208181F9}" type="slidenum">
              <a:rPr lang="en-US" altLang="en-US"/>
              <a:pPr eaLnBrk="1" hangingPunct="1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4710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D5B8EA4E-E901-0052-3C1B-6587B4A7FD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02D1568-45FF-FDA2-45D1-3F997DF646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7F944FA-3F9D-36A9-9D43-9C19FCDDD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6B11C-B227-41A5-8A37-BBDC208181F9}" type="slidenum">
              <a:rPr lang="en-US" altLang="en-US"/>
              <a:pPr eaLnBrk="1" hangingPunct="1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7453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D5B8EA4E-E901-0052-3C1B-6587B4A7FD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702D1568-45FF-FDA2-45D1-3F997DF646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37F944FA-3F9D-36A9-9D43-9C19FCDDD3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B36B11C-B227-41A5-8A37-BBDC208181F9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8372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F8F125A9-8D79-0159-866D-E9C2762B4B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8907987A-9BCA-AC41-3FB9-8EA8D3DFD8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4E286872-AB85-2155-853E-BD3AAC7A3B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194235-D9B8-456C-A5B6-4C807CF29F9D}" type="slidenum">
              <a:rPr lang="en-US" altLang="en-US"/>
              <a:pPr eaLnBrk="1" hangingPunct="1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403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F8F125A9-8D79-0159-866D-E9C2762B4B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8907987A-9BCA-AC41-3FB9-8EA8D3DFD87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z="2000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4E286872-AB85-2155-853E-BD3AAC7A3B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B194235-D9B8-456C-A5B6-4C807CF29F9D}" type="slidenum">
              <a:rPr lang="en-US" altLang="en-US"/>
              <a:pPr eaLnBrk="1" hangingPunct="1"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B3A2677-1846-B7F7-26D7-0A6B356545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FA39E1F-24A7-93CD-B579-955EC20D05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CF20531-5D6E-B39B-EF0D-86092C411E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7FE1B3-761D-462F-BA33-8A48F391020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2208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CB908CD-4683-C92C-2F80-D2B95315B07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EBCCD7-1066-C11F-4F03-0157FC5A09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E15A327-7335-47F6-29AE-C7391D8420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AC4370-8092-453E-A866-C1674A6FC1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982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1AD3E53-F9CB-1EE1-6B25-CA771D866E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3C26913-3794-5BB3-F363-CC2D1ED3AC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FE2A372-AFA9-0667-A574-1CE9E54B02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06AC28-D7D9-4ED4-BFAE-FF28747EF5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651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BBCF499-9BAB-E22D-BD58-07CB2BF0E6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A1EC73-A4A2-7D34-BAAD-1EAD4581D9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611AD71-4CD8-E40F-BC14-937A4F0FB8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FE061A-63C7-489E-9B46-E32EE3288D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6856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31682C8-3FBA-B627-CACB-6AFC12E95E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16CAB0D-A95D-142F-F48C-ED78C69C092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28192FC-3878-3146-E1FC-C40D8210D7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625EC4-8BD6-4B76-8824-8A8D87871C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273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362C07-D830-DFEC-98D7-79560E0156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77562A-A4FD-F517-531A-227E595E5A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DD9EAC-DF54-2585-F85C-C717987D42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01F653-08B8-4509-BAAE-8DB64E811A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292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EA08E21A-3D67-EF73-6628-0860B0A4A9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E3B6AD1-5663-71E0-A80F-A968346B9C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A6D46BC-0F70-F289-C67A-EAEE277B0B7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9FCB5C-2CC1-4E83-9DC4-76AECA90B2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086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CF7464B-F7F9-D641-8533-4585E233A1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C63D588-A465-A3A7-9AE1-4867CA62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4F80CD59-9BDF-A8BE-B3B6-44C59372F5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444E7F-F589-4B28-A9D7-0B9A980DB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772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D873E80B-5608-89F6-CF5D-ECB88C9D3B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93645C7-B41E-6BB7-9C65-F027DCA2BD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A4E5EC2-0E3F-8980-295D-B424413505B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D6BC2A-4F74-40BF-B2F6-C877A902B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3670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D5A677-9A38-7A90-9E0A-2DF7850EB35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54801E7-EFD8-8BE0-2F4E-7E7211FC2F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CB94D2-DE03-6473-8610-E641418036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8B0D16-DC35-43CB-8E34-E7BA40BCE5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814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292A1B-1298-08D7-9868-374DDD9C84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E324C4-C289-897E-DC3E-398505553D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2FD1AC-C09B-9A73-2185-A8B061E2B0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986DB2-10C2-4276-A22F-95434E3742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770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0374C22-546F-9379-D60D-7C058E33670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32F068C-8310-6197-C54B-BC694C8D824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0E1F1C9F-148C-5325-1005-7034470C69E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EDD8083-422F-37D0-4D11-178DF04C4F4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CF5818B-4AAC-5CE2-6645-17F2EAC4E0F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2E1EC6-DE18-4335-BCE1-F1743FF3A6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atholic-resources.org/Art/Koch-ChristianSymbols.htm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BD144CBA-2793-49FA-A973-5293391AB4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91DAF2F3-B413-9052-BB51-4A6734F295B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2052" name="Picture 4" descr="cross_on_blue">
            <a:extLst>
              <a:ext uri="{FF2B5EF4-FFF2-40B4-BE49-F238E27FC236}">
                <a16:creationId xmlns:a16="http://schemas.microsoft.com/office/drawing/2014/main" id="{756D5347-BBC5-2847-64E1-34A4085C63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WordArt 5">
            <a:extLst>
              <a:ext uri="{FF2B5EF4-FFF2-40B4-BE49-F238E27FC236}">
                <a16:creationId xmlns:a16="http://schemas.microsoft.com/office/drawing/2014/main" id="{20ECDF97-5464-265A-6CD0-8A381EFD641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685800"/>
            <a:ext cx="7467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MOST IMPORTANT QUESTION…</a:t>
            </a:r>
          </a:p>
        </p:txBody>
      </p:sp>
      <p:sp>
        <p:nvSpPr>
          <p:cNvPr id="8" name="WordArt 5">
            <a:extLst>
              <a:ext uri="{FF2B5EF4-FFF2-40B4-BE49-F238E27FC236}">
                <a16:creationId xmlns:a16="http://schemas.microsoft.com/office/drawing/2014/main" id="{219C3DA9-D57D-3D83-A382-1EB477AEE6E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05200" y="1676400"/>
            <a:ext cx="4800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600" i="1" u="sng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Who  is  Jesus?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D84BDD5-76CA-340D-ED4A-322E3FC1BD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5676755-BF9A-E74A-970C-48C8EE192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6148" name="Picture 4" descr="cross_on_blue">
            <a:extLst>
              <a:ext uri="{FF2B5EF4-FFF2-40B4-BE49-F238E27FC236}">
                <a16:creationId xmlns:a16="http://schemas.microsoft.com/office/drawing/2014/main" id="{4924FBA9-E8D5-4162-B474-467F421FB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5">
            <a:extLst>
              <a:ext uri="{FF2B5EF4-FFF2-40B4-BE49-F238E27FC236}">
                <a16:creationId xmlns:a16="http://schemas.microsoft.com/office/drawing/2014/main" id="{9DAD2F3E-351C-7CDF-5504-04546B2A308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60918-4CF2-4140-282B-DF725BC4DA90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Bread of Life (6:35)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AE577-5719-3A8B-ADF7-583A54AEAA2B}"/>
              </a:ext>
            </a:extLst>
          </p:cNvPr>
          <p:cNvSpPr txBox="1"/>
          <p:nvPr/>
        </p:nvSpPr>
        <p:spPr>
          <a:xfrm>
            <a:off x="914400" y="21336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God provided manna in Num.11</a:t>
            </a:r>
          </a:p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Jesus multiplied bread in John 6</a:t>
            </a:r>
          </a:p>
        </p:txBody>
      </p:sp>
    </p:spTree>
    <p:extLst>
      <p:ext uri="{BB962C8B-B14F-4D97-AF65-F5344CB8AC3E}">
        <p14:creationId xmlns:p14="http://schemas.microsoft.com/office/powerpoint/2010/main" val="831716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C6E2A93-0345-2AD5-555A-B2A1C08F7E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60C2AA3-4829-32B4-BB19-8AE4D1F9E4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7172" name="Picture 4" descr="cross_on_blue">
            <a:extLst>
              <a:ext uri="{FF2B5EF4-FFF2-40B4-BE49-F238E27FC236}">
                <a16:creationId xmlns:a16="http://schemas.microsoft.com/office/drawing/2014/main" id="{B8665F73-08C1-6CF4-A5E3-183486871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>
            <a:extLst>
              <a:ext uri="{FF2B5EF4-FFF2-40B4-BE49-F238E27FC236}">
                <a16:creationId xmlns:a16="http://schemas.microsoft.com/office/drawing/2014/main" id="{38EB4F94-ABD7-D175-D270-BE9BB68AB5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E6AA6-54BC-00B1-30D7-E977A8F75EF8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Messiah (1:41)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C6E2A93-0345-2AD5-555A-B2A1C08F7E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60C2AA3-4829-32B4-BB19-8AE4D1F9E4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7172" name="Picture 4" descr="cross_on_blue">
            <a:extLst>
              <a:ext uri="{FF2B5EF4-FFF2-40B4-BE49-F238E27FC236}">
                <a16:creationId xmlns:a16="http://schemas.microsoft.com/office/drawing/2014/main" id="{B8665F73-08C1-6CF4-A5E3-183486871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>
            <a:extLst>
              <a:ext uri="{FF2B5EF4-FFF2-40B4-BE49-F238E27FC236}">
                <a16:creationId xmlns:a16="http://schemas.microsoft.com/office/drawing/2014/main" id="{38EB4F94-ABD7-D175-D270-BE9BB68AB5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E6AA6-54BC-00B1-30D7-E977A8F75EF8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Messiah (1:41)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25CF38-82EF-1DF0-6967-10D506CC64A7}"/>
              </a:ext>
            </a:extLst>
          </p:cNvPr>
          <p:cNvSpPr txBox="1"/>
          <p:nvPr/>
        </p:nvSpPr>
        <p:spPr>
          <a:xfrm>
            <a:off x="914400" y="2133600"/>
            <a:ext cx="7315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The promise of God</a:t>
            </a:r>
          </a:p>
        </p:txBody>
      </p:sp>
    </p:spTree>
    <p:extLst>
      <p:ext uri="{BB962C8B-B14F-4D97-AF65-F5344CB8AC3E}">
        <p14:creationId xmlns:p14="http://schemas.microsoft.com/office/powerpoint/2010/main" val="249493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C6E2A93-0345-2AD5-555A-B2A1C08F7E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60C2AA3-4829-32B4-BB19-8AE4D1F9E4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7172" name="Picture 4" descr="cross_on_blue">
            <a:extLst>
              <a:ext uri="{FF2B5EF4-FFF2-40B4-BE49-F238E27FC236}">
                <a16:creationId xmlns:a16="http://schemas.microsoft.com/office/drawing/2014/main" id="{B8665F73-08C1-6CF4-A5E3-183486871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>
            <a:extLst>
              <a:ext uri="{FF2B5EF4-FFF2-40B4-BE49-F238E27FC236}">
                <a16:creationId xmlns:a16="http://schemas.microsoft.com/office/drawing/2014/main" id="{38EB4F94-ABD7-D175-D270-BE9BB68AB5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E6AA6-54BC-00B1-30D7-E977A8F75EF8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Messiah (1:41)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25CF38-82EF-1DF0-6967-10D506CC64A7}"/>
              </a:ext>
            </a:extLst>
          </p:cNvPr>
          <p:cNvSpPr txBox="1"/>
          <p:nvPr/>
        </p:nvSpPr>
        <p:spPr>
          <a:xfrm>
            <a:off x="914400" y="21336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The promise of God</a:t>
            </a:r>
          </a:p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Redeemer, Savior, King</a:t>
            </a:r>
          </a:p>
        </p:txBody>
      </p:sp>
    </p:spTree>
    <p:extLst>
      <p:ext uri="{BB962C8B-B14F-4D97-AF65-F5344CB8AC3E}">
        <p14:creationId xmlns:p14="http://schemas.microsoft.com/office/powerpoint/2010/main" val="405687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8C6E2A93-0345-2AD5-555A-B2A1C08F7E8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060C2AA3-4829-32B4-BB19-8AE4D1F9E4F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7172" name="Picture 4" descr="cross_on_blue">
            <a:extLst>
              <a:ext uri="{FF2B5EF4-FFF2-40B4-BE49-F238E27FC236}">
                <a16:creationId xmlns:a16="http://schemas.microsoft.com/office/drawing/2014/main" id="{B8665F73-08C1-6CF4-A5E3-183486871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WordArt 5">
            <a:extLst>
              <a:ext uri="{FF2B5EF4-FFF2-40B4-BE49-F238E27FC236}">
                <a16:creationId xmlns:a16="http://schemas.microsoft.com/office/drawing/2014/main" id="{38EB4F94-ABD7-D175-D270-BE9BB68AB5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CE6AA6-54BC-00B1-30D7-E977A8F75EF8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Messiah (1:41)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25CF38-82EF-1DF0-6967-10D506CC64A7}"/>
              </a:ext>
            </a:extLst>
          </p:cNvPr>
          <p:cNvSpPr txBox="1"/>
          <p:nvPr/>
        </p:nvSpPr>
        <p:spPr>
          <a:xfrm>
            <a:off x="914400" y="21336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The promise of God</a:t>
            </a:r>
          </a:p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Redeemer, Savior, King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DBBC3-ECBF-F0C3-2AF9-06332099C3C6}"/>
              </a:ext>
            </a:extLst>
          </p:cNvPr>
          <p:cNvSpPr txBox="1"/>
          <p:nvPr/>
        </p:nvSpPr>
        <p:spPr>
          <a:xfrm>
            <a:off x="1371600" y="3048000"/>
            <a:ext cx="7010400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“A child is born to us! A son is given to us! And he will be our ruler. He will be called, Wonderful Counselor, Mighty God, Eternal Father, Prince of Peace."   Isaiah 9:6</a:t>
            </a:r>
          </a:p>
        </p:txBody>
      </p:sp>
    </p:spTree>
    <p:extLst>
      <p:ext uri="{BB962C8B-B14F-4D97-AF65-F5344CB8AC3E}">
        <p14:creationId xmlns:p14="http://schemas.microsoft.com/office/powerpoint/2010/main" val="169141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901C806-ED0E-CFF4-658C-561BDBF565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C9418CA-97CE-3095-F242-2A71B1E25F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8196" name="Picture 4" descr="cross_on_blue">
            <a:extLst>
              <a:ext uri="{FF2B5EF4-FFF2-40B4-BE49-F238E27FC236}">
                <a16:creationId xmlns:a16="http://schemas.microsoft.com/office/drawing/2014/main" id="{DCC3E309-7DCD-4ED4-B0C0-FD1C3823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5">
            <a:extLst>
              <a:ext uri="{FF2B5EF4-FFF2-40B4-BE49-F238E27FC236}">
                <a16:creationId xmlns:a16="http://schemas.microsoft.com/office/drawing/2014/main" id="{C51A8324-FD07-8694-5AA0-F1DDE303601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4758F1-1E5B-3724-D046-391D0410C17E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King of Israel (1:49)</a:t>
            </a:r>
          </a:p>
        </p:txBody>
      </p:sp>
    </p:spTree>
    <p:extLst>
      <p:ext uri="{BB962C8B-B14F-4D97-AF65-F5344CB8AC3E}">
        <p14:creationId xmlns:p14="http://schemas.microsoft.com/office/powerpoint/2010/main" val="41820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901C806-ED0E-CFF4-658C-561BDBF565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4C9418CA-97CE-3095-F242-2A71B1E25FF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8196" name="Picture 4" descr="cross_on_blue">
            <a:extLst>
              <a:ext uri="{FF2B5EF4-FFF2-40B4-BE49-F238E27FC236}">
                <a16:creationId xmlns:a16="http://schemas.microsoft.com/office/drawing/2014/main" id="{DCC3E309-7DCD-4ED4-B0C0-FD1C382306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WordArt 5">
            <a:extLst>
              <a:ext uri="{FF2B5EF4-FFF2-40B4-BE49-F238E27FC236}">
                <a16:creationId xmlns:a16="http://schemas.microsoft.com/office/drawing/2014/main" id="{C51A8324-FD07-8694-5AA0-F1DDE303601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4758F1-1E5B-3724-D046-391D0410C17E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King of Israel (1:49)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16649E-0B14-07BF-8050-3A738036443B}"/>
              </a:ext>
            </a:extLst>
          </p:cNvPr>
          <p:cNvSpPr txBox="1"/>
          <p:nvPr/>
        </p:nvSpPr>
        <p:spPr>
          <a:xfrm>
            <a:off x="914400" y="21336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God is the King of Israel in 1 Sam. 12:12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852E7B2-D074-41C9-833C-C4178BF5E3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30CD6CF-8FF3-EB06-384A-1B2A293BCB5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9220" name="Picture 4" descr="cross_on_blue">
            <a:extLst>
              <a:ext uri="{FF2B5EF4-FFF2-40B4-BE49-F238E27FC236}">
                <a16:creationId xmlns:a16="http://schemas.microsoft.com/office/drawing/2014/main" id="{AE148F90-7A33-0B90-882E-E82F21C02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WordArt 5">
            <a:extLst>
              <a:ext uri="{FF2B5EF4-FFF2-40B4-BE49-F238E27FC236}">
                <a16:creationId xmlns:a16="http://schemas.microsoft.com/office/drawing/2014/main" id="{CA052D06-2A66-7644-6536-B260AA7AECB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7DB06-8AED-8623-F579-93ED0C5EEBEB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Savior  (4:42)</a:t>
            </a:r>
          </a:p>
        </p:txBody>
      </p:sp>
    </p:spTree>
    <p:extLst>
      <p:ext uri="{BB962C8B-B14F-4D97-AF65-F5344CB8AC3E}">
        <p14:creationId xmlns:p14="http://schemas.microsoft.com/office/powerpoint/2010/main" val="378180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E852E7B2-D074-41C9-833C-C4178BF5E33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30CD6CF-8FF3-EB06-384A-1B2A293BCB5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9220" name="Picture 4" descr="cross_on_blue">
            <a:extLst>
              <a:ext uri="{FF2B5EF4-FFF2-40B4-BE49-F238E27FC236}">
                <a16:creationId xmlns:a16="http://schemas.microsoft.com/office/drawing/2014/main" id="{AE148F90-7A33-0B90-882E-E82F21C02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WordArt 5">
            <a:extLst>
              <a:ext uri="{FF2B5EF4-FFF2-40B4-BE49-F238E27FC236}">
                <a16:creationId xmlns:a16="http://schemas.microsoft.com/office/drawing/2014/main" id="{CA052D06-2A66-7644-6536-B260AA7AECB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57DB06-8AED-8623-F579-93ED0C5EEBEB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Savior  (4:42)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63F0AF-AA70-D1E1-A9AA-248418F9FF13}"/>
              </a:ext>
            </a:extLst>
          </p:cNvPr>
          <p:cNvSpPr txBox="1"/>
          <p:nvPr/>
        </p:nvSpPr>
        <p:spPr>
          <a:xfrm>
            <a:off x="1219200" y="2133600"/>
            <a:ext cx="70104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They forgot their God, their mighty savior, the one who had given them life.  </a:t>
            </a:r>
          </a:p>
          <a:p>
            <a:pPr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                                             Deut. 32:18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8EC7A56-A02D-4481-6CC3-A5377DF7C5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F5CC039-863E-D2D8-F5F3-53C96FAD153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0244" name="Picture 4" descr="cross_on_blue">
            <a:extLst>
              <a:ext uri="{FF2B5EF4-FFF2-40B4-BE49-F238E27FC236}">
                <a16:creationId xmlns:a16="http://schemas.microsoft.com/office/drawing/2014/main" id="{8B23D0AB-4B74-45A7-2F15-D99B7AA8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WordArt 5">
            <a:extLst>
              <a:ext uri="{FF2B5EF4-FFF2-40B4-BE49-F238E27FC236}">
                <a16:creationId xmlns:a16="http://schemas.microsoft.com/office/drawing/2014/main" id="{E6172B84-327B-8820-98C5-1A23D8898DE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27A35C-6435-CF7F-6597-AABB68C03371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Lord and God  (20:28)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E6AE4A7-07DD-F96E-3F4C-E7FCE87E1C2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70DD540-3F69-2E83-5252-DE348FC7D2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4100" name="Picture 4" descr="cross_on_blue">
            <a:extLst>
              <a:ext uri="{FF2B5EF4-FFF2-40B4-BE49-F238E27FC236}">
                <a16:creationId xmlns:a16="http://schemas.microsoft.com/office/drawing/2014/main" id="{EBDF386F-02FC-B297-1B18-EEAEC312B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WordArt 5">
            <a:extLst>
              <a:ext uri="{FF2B5EF4-FFF2-40B4-BE49-F238E27FC236}">
                <a16:creationId xmlns:a16="http://schemas.microsoft.com/office/drawing/2014/main" id="{F0022AE9-C6FC-DACF-5BA1-F918A7BE8CE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GOSPEL OF JOHN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88C8FA-9EB2-C121-8DD1-564AB51B685D}"/>
              </a:ext>
            </a:extLst>
          </p:cNvPr>
          <p:cNvSpPr txBox="1"/>
          <p:nvPr/>
        </p:nvSpPr>
        <p:spPr>
          <a:xfrm>
            <a:off x="762000" y="16764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90% of the material in John is not found in the other gospels.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18EC7A56-A02D-4481-6CC3-A5377DF7C56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8F5CC039-863E-D2D8-F5F3-53C96FAD153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0244" name="Picture 4" descr="cross_on_blue">
            <a:extLst>
              <a:ext uri="{FF2B5EF4-FFF2-40B4-BE49-F238E27FC236}">
                <a16:creationId xmlns:a16="http://schemas.microsoft.com/office/drawing/2014/main" id="{8B23D0AB-4B74-45A7-2F15-D99B7AA8B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WordArt 5">
            <a:extLst>
              <a:ext uri="{FF2B5EF4-FFF2-40B4-BE49-F238E27FC236}">
                <a16:creationId xmlns:a16="http://schemas.microsoft.com/office/drawing/2014/main" id="{E6172B84-327B-8820-98C5-1A23D8898DE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27A35C-6435-CF7F-6597-AABB68C03371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Lord and God  (20:28)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EF2245-3B21-BD24-5F03-6CB6D4564768}"/>
              </a:ext>
            </a:extLst>
          </p:cNvPr>
          <p:cNvSpPr txBox="1"/>
          <p:nvPr/>
        </p:nvSpPr>
        <p:spPr>
          <a:xfrm>
            <a:off x="1219200" y="2198688"/>
            <a:ext cx="723900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“This saying made the Jewish authorities all the more determined to kill him; not only had he broken the Sabbath law, but he had said that God was his own Father and in this way had made himself equal with God.” </a:t>
            </a:r>
          </a:p>
          <a:p>
            <a:pPr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				              John  5:18 </a:t>
            </a:r>
          </a:p>
        </p:txBody>
      </p:sp>
    </p:spTree>
    <p:extLst>
      <p:ext uri="{BB962C8B-B14F-4D97-AF65-F5344CB8AC3E}">
        <p14:creationId xmlns:p14="http://schemas.microsoft.com/office/powerpoint/2010/main" val="347980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E32E46F9-9766-3DD6-6F34-DB3FD8E046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A4C5D15-9A3C-4671-596A-EB469DAEF5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1268" name="Picture 4" descr="cross_on_blue">
            <a:extLst>
              <a:ext uri="{FF2B5EF4-FFF2-40B4-BE49-F238E27FC236}">
                <a16:creationId xmlns:a16="http://schemas.microsoft.com/office/drawing/2014/main" id="{551B9C8F-506A-B99D-6728-D4A3E0EB3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WordArt 5">
            <a:extLst>
              <a:ext uri="{FF2B5EF4-FFF2-40B4-BE49-F238E27FC236}">
                <a16:creationId xmlns:a16="http://schemas.microsoft.com/office/drawing/2014/main" id="{15907441-62EC-4FD0-3A3B-4B02518AC5E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D789A0-3EE9-CAFD-E15A-DAEA5A6C6872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Word of God  (1:1)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E32E46F9-9766-3DD6-6F34-DB3FD8E046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A4C5D15-9A3C-4671-596A-EB469DAEF5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1268" name="Picture 4" descr="cross_on_blue">
            <a:extLst>
              <a:ext uri="{FF2B5EF4-FFF2-40B4-BE49-F238E27FC236}">
                <a16:creationId xmlns:a16="http://schemas.microsoft.com/office/drawing/2014/main" id="{551B9C8F-506A-B99D-6728-D4A3E0EB3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WordArt 5">
            <a:extLst>
              <a:ext uri="{FF2B5EF4-FFF2-40B4-BE49-F238E27FC236}">
                <a16:creationId xmlns:a16="http://schemas.microsoft.com/office/drawing/2014/main" id="{15907441-62EC-4FD0-3A3B-4B02518AC5E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D789A0-3EE9-CAFD-E15A-DAEA5A6C6872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Word of God  (1:1)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796997-E0DB-87B6-6A31-3109726D4654}"/>
              </a:ext>
            </a:extLst>
          </p:cNvPr>
          <p:cNvSpPr txBox="1"/>
          <p:nvPr/>
        </p:nvSpPr>
        <p:spPr>
          <a:xfrm>
            <a:off x="990600" y="2130425"/>
            <a:ext cx="7010400" cy="18158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The Word of God (1:1)  </a:t>
            </a:r>
          </a:p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“the Word was with     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God…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</a:t>
            </a:r>
            <a:r>
              <a:rPr lang="vi-VN" sz="2800" b="1" u="sng" dirty="0">
                <a:solidFill>
                  <a:schemeClr val="accent3"/>
                </a:solidFill>
                <a:latin typeface="Arial" charset="0"/>
              </a:rPr>
              <a:t>τὸν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  Θεόν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710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E32E46F9-9766-3DD6-6F34-DB3FD8E046A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A4C5D15-9A3C-4671-596A-EB469DAEF5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1268" name="Picture 4" descr="cross_on_blue">
            <a:extLst>
              <a:ext uri="{FF2B5EF4-FFF2-40B4-BE49-F238E27FC236}">
                <a16:creationId xmlns:a16="http://schemas.microsoft.com/office/drawing/2014/main" id="{551B9C8F-506A-B99D-6728-D4A3E0EB3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WordArt 5">
            <a:extLst>
              <a:ext uri="{FF2B5EF4-FFF2-40B4-BE49-F238E27FC236}">
                <a16:creationId xmlns:a16="http://schemas.microsoft.com/office/drawing/2014/main" id="{15907441-62EC-4FD0-3A3B-4B02518AC5E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0D789A0-3EE9-CAFD-E15A-DAEA5A6C6872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Word of God  (1:1)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796997-E0DB-87B6-6A31-3109726D4654}"/>
              </a:ext>
            </a:extLst>
          </p:cNvPr>
          <p:cNvSpPr txBox="1"/>
          <p:nvPr/>
        </p:nvSpPr>
        <p:spPr>
          <a:xfrm>
            <a:off x="990600" y="2133600"/>
            <a:ext cx="70104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The Word of God (1:1)  </a:t>
            </a:r>
          </a:p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“the Word was with     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God…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</a:t>
            </a:r>
            <a:r>
              <a:rPr lang="vi-VN" sz="2800" b="1" u="sng" dirty="0">
                <a:solidFill>
                  <a:schemeClr val="accent3"/>
                </a:solidFill>
                <a:latin typeface="Arial" charset="0"/>
              </a:rPr>
              <a:t>τὸν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  Θεόν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“and the Word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was     God. 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Θεὸς ἦν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ὁ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l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όγος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16C087-DD12-D39E-8104-1D8F00756C2C}"/>
              </a:ext>
            </a:extLst>
          </p:cNvPr>
          <p:cNvSpPr txBox="1"/>
          <p:nvPr/>
        </p:nvSpPr>
        <p:spPr>
          <a:xfrm>
            <a:off x="990600" y="2133600"/>
            <a:ext cx="70104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The Word of God (1:1)  </a:t>
            </a:r>
          </a:p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“the Word was with     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God…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</a:t>
            </a:r>
            <a:r>
              <a:rPr lang="vi-VN" sz="2800" b="1" u="sng" dirty="0">
                <a:solidFill>
                  <a:srgbClr val="FFFF00"/>
                </a:solidFill>
                <a:latin typeface="Arial" charset="0"/>
              </a:rPr>
              <a:t>τὸν</a:t>
            </a:r>
            <a:r>
              <a:rPr lang="vi-VN" sz="2800" b="1" dirty="0">
                <a:solidFill>
                  <a:srgbClr val="FFFF00"/>
                </a:solidFill>
                <a:latin typeface="Arial" charset="0"/>
              </a:rPr>
              <a:t>  Θεόν</a:t>
            </a:r>
            <a:endParaRPr lang="en-US" sz="2800" dirty="0">
              <a:solidFill>
                <a:srgbClr val="FFFF00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“and the Word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was     God. 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Θεὸς ἦν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ὁ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l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όγος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B89BE-7C3C-E59F-C749-87B3ADB6E9EB}"/>
              </a:ext>
            </a:extLst>
          </p:cNvPr>
          <p:cNvSpPr txBox="1"/>
          <p:nvPr/>
        </p:nvSpPr>
        <p:spPr>
          <a:xfrm>
            <a:off x="990600" y="2133600"/>
            <a:ext cx="70104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The Word of God (1:1)  </a:t>
            </a:r>
          </a:p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“the Word was with     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God…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</a:t>
            </a:r>
            <a:r>
              <a:rPr lang="vi-VN" sz="2800" b="1" u="sng" dirty="0">
                <a:solidFill>
                  <a:srgbClr val="FFFF00"/>
                </a:solidFill>
                <a:latin typeface="Arial" charset="0"/>
              </a:rPr>
              <a:t>τὸν</a:t>
            </a:r>
            <a:r>
              <a:rPr lang="vi-VN" sz="2800" b="1" dirty="0">
                <a:solidFill>
                  <a:srgbClr val="FFFF00"/>
                </a:solidFill>
                <a:latin typeface="Arial" charset="0"/>
              </a:rPr>
              <a:t>  Θεόν</a:t>
            </a:r>
            <a:endParaRPr lang="en-US" sz="2800" dirty="0">
              <a:solidFill>
                <a:srgbClr val="FFFF00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“and the Word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was     God. 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</a:t>
            </a:r>
            <a:r>
              <a:rPr lang="vi-VN" sz="2800" b="1" dirty="0">
                <a:solidFill>
                  <a:srgbClr val="FF0000"/>
                </a:solidFill>
                <a:latin typeface="Arial" charset="0"/>
              </a:rPr>
              <a:t>Θεὸς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 ἦν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ὁ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l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όγος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F90584-5732-A39C-9746-073464FA7E2C}"/>
              </a:ext>
            </a:extLst>
          </p:cNvPr>
          <p:cNvSpPr txBox="1"/>
          <p:nvPr/>
        </p:nvSpPr>
        <p:spPr>
          <a:xfrm>
            <a:off x="990600" y="2133600"/>
            <a:ext cx="70104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The Word of God (1:1)  </a:t>
            </a:r>
          </a:p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“the Word was with     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God…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</a:t>
            </a:r>
            <a:r>
              <a:rPr lang="vi-VN" sz="2800" b="1" u="sng" dirty="0">
                <a:solidFill>
                  <a:srgbClr val="FFFF00"/>
                </a:solidFill>
                <a:latin typeface="Arial" charset="0"/>
              </a:rPr>
              <a:t>τὸν</a:t>
            </a:r>
            <a:r>
              <a:rPr lang="vi-VN" sz="2800" b="1" dirty="0">
                <a:solidFill>
                  <a:srgbClr val="FFFF00"/>
                </a:solidFill>
                <a:latin typeface="Arial" charset="0"/>
              </a:rPr>
              <a:t>  Θεόν</a:t>
            </a:r>
            <a:endParaRPr lang="en-US" sz="2800" dirty="0">
              <a:solidFill>
                <a:srgbClr val="FFFF00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“and the Word  </a:t>
            </a: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was     God.  “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</a:t>
            </a:r>
            <a:r>
              <a:rPr lang="vi-VN" sz="2800" b="1" dirty="0">
                <a:solidFill>
                  <a:srgbClr val="FF0000"/>
                </a:solidFill>
                <a:latin typeface="Arial" charset="0"/>
              </a:rPr>
              <a:t>Θεὸς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 </a:t>
            </a:r>
            <a:r>
              <a:rPr lang="vi-VN" sz="2800" b="1" dirty="0">
                <a:solidFill>
                  <a:srgbClr val="FFFF00"/>
                </a:solidFill>
                <a:latin typeface="Arial" charset="0"/>
              </a:rPr>
              <a:t>ἦν</a:t>
            </a:r>
            <a:r>
              <a:rPr lang="vi-VN" sz="2800" b="1" dirty="0">
                <a:solidFill>
                  <a:schemeClr val="accent3"/>
                </a:solidFill>
                <a:latin typeface="Arial" charset="0"/>
              </a:rPr>
              <a:t>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vi-VN" sz="2800" b="1" dirty="0">
                <a:solidFill>
                  <a:srgbClr val="FF0000"/>
                </a:solidFill>
                <a:latin typeface="Arial" charset="0"/>
              </a:rPr>
              <a:t>ὁ 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 l</a:t>
            </a:r>
            <a:r>
              <a:rPr lang="vi-VN" sz="2800" b="1" dirty="0">
                <a:solidFill>
                  <a:srgbClr val="FF0000"/>
                </a:solidFill>
                <a:latin typeface="Arial" charset="0"/>
              </a:rPr>
              <a:t>όγος</a:t>
            </a:r>
            <a:endParaRPr lang="en-US" sz="2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2" name="Curved Left Arrow 11">
            <a:extLst>
              <a:ext uri="{FF2B5EF4-FFF2-40B4-BE49-F238E27FC236}">
                <a16:creationId xmlns:a16="http://schemas.microsoft.com/office/drawing/2014/main" id="{0AD5C29E-73B1-ED06-4FDE-CA5E23E988D8}"/>
              </a:ext>
            </a:extLst>
          </p:cNvPr>
          <p:cNvSpPr/>
          <p:nvPr/>
        </p:nvSpPr>
        <p:spPr>
          <a:xfrm>
            <a:off x="7467600" y="3124200"/>
            <a:ext cx="685800" cy="1219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DD29FCE-0821-C3D4-DB8A-5F6A1E0D0B7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CA3C0A66-DDFC-D87B-8642-D34B518FA45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2292" name="Picture 4" descr="cross_on_blue">
            <a:extLst>
              <a:ext uri="{FF2B5EF4-FFF2-40B4-BE49-F238E27FC236}">
                <a16:creationId xmlns:a16="http://schemas.microsoft.com/office/drawing/2014/main" id="{BD1F4BD9-8284-6BCB-8354-ECEBB94AEC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WordArt 5">
            <a:extLst>
              <a:ext uri="{FF2B5EF4-FFF2-40B4-BE49-F238E27FC236}">
                <a16:creationId xmlns:a16="http://schemas.microsoft.com/office/drawing/2014/main" id="{D1CCBAE8-F4C7-3D5F-1FC9-1ABADBA39D1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543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‘I AM’ STATEMENTS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779D46-8641-8E57-FB4E-FBCF88F8D1ED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Exod. 3:14 / YHWH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0DCAF0-36F2-38F2-EBEE-929B0E8A7EE2}"/>
              </a:ext>
            </a:extLst>
          </p:cNvPr>
          <p:cNvSpPr txBox="1"/>
          <p:nvPr/>
        </p:nvSpPr>
        <p:spPr>
          <a:xfrm>
            <a:off x="1066800" y="2895600"/>
            <a:ext cx="70104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God said to Moses, "</a:t>
            </a: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I AM WHO I AM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."  And he said, "Say this to the people of Israel,    </a:t>
            </a: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I AM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has sent me… "   </a:t>
            </a:r>
            <a:r>
              <a:rPr lang="en-US" sz="2800" dirty="0" err="1">
                <a:solidFill>
                  <a:schemeClr val="accent3"/>
                </a:solidFill>
                <a:latin typeface="Arial" charset="0"/>
              </a:rPr>
              <a:t>Exod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3:14 </a:t>
            </a:r>
            <a:endParaRPr lang="en-US" sz="2800" i="1" dirty="0">
              <a:solidFill>
                <a:schemeClr val="accent3"/>
              </a:solidFill>
              <a:latin typeface="Arial" charset="0"/>
            </a:endParaRPr>
          </a:p>
        </p:txBody>
      </p:sp>
      <p:pic>
        <p:nvPicPr>
          <p:cNvPr id="55298" name="Picture 2" descr="Rudolf Koch: The Tetragrammaton">
            <a:hlinkClick r:id="rId4"/>
            <a:extLst>
              <a:ext uri="{FF2B5EF4-FFF2-40B4-BE49-F238E27FC236}">
                <a16:creationId xmlns:a16="http://schemas.microsoft.com/office/drawing/2014/main" id="{2440EEF9-0FFD-651D-093B-1FAA1B4C9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676400"/>
            <a:ext cx="190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63E1E00-E4E4-C410-2903-260EFE4B07A5}"/>
              </a:ext>
            </a:extLst>
          </p:cNvPr>
          <p:cNvSpPr/>
          <p:nvPr/>
        </p:nvSpPr>
        <p:spPr>
          <a:xfrm>
            <a:off x="-609600" y="-457200"/>
            <a:ext cx="10363200" cy="7696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317" name="WordArt 5">
            <a:extLst>
              <a:ext uri="{FF2B5EF4-FFF2-40B4-BE49-F238E27FC236}">
                <a16:creationId xmlns:a16="http://schemas.microsoft.com/office/drawing/2014/main" id="{74DB2AB2-CC0D-A9A9-6D49-5D6BC4F04DE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533400"/>
            <a:ext cx="7543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‘I AM’ STATEMENTS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AD82883-0525-7C62-AE82-90FF37033E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205924"/>
              </p:ext>
            </p:extLst>
          </p:nvPr>
        </p:nvGraphicFramePr>
        <p:xfrm>
          <a:off x="571500" y="1447800"/>
          <a:ext cx="8001000" cy="4618041"/>
        </p:xfrm>
        <a:graphic>
          <a:graphicData uri="http://schemas.openxmlformats.org/drawingml/2006/table">
            <a:tbl>
              <a:tblPr/>
              <a:tblGrid>
                <a:gridCol w="1858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42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765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AM" with predicate nominative</a:t>
                      </a:r>
                      <a:endParaRPr lang="en-US" sz="3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 anchor="ctr">
                    <a:lnL w="38100" cap="flat" cmpd="sng" algn="ctr">
                      <a:solidFill>
                        <a:srgbClr val="D269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269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2691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E8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1.  (6:35)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bread of life"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2.  (8:12)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light of the world"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3.  (10:7)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gate for the sheep"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4.  (10:11)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good shepherd"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5.  (11:25)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resurrection and the life"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562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6.   (14:6)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way and the truth and the life"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442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7.   (15:1)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</a:rPr>
                        <a:t>"I AM the true vine"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CFB7B47B-0673-0DA9-F9D6-D0A6338E4D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6069838-95F1-EB94-4C52-E7B18831FF0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4340" name="Picture 4" descr="cross_on_blue">
            <a:extLst>
              <a:ext uri="{FF2B5EF4-FFF2-40B4-BE49-F238E27FC236}">
                <a16:creationId xmlns:a16="http://schemas.microsoft.com/office/drawing/2014/main" id="{A59605BA-7F1C-2288-06BB-11A2CA3EF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WordArt 5">
            <a:extLst>
              <a:ext uri="{FF2B5EF4-FFF2-40B4-BE49-F238E27FC236}">
                <a16:creationId xmlns:a16="http://schemas.microsoft.com/office/drawing/2014/main" id="{19511756-2E2A-71FD-C9CE-884CAF3A56A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848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WITNESSES TO THE LORD’S DEITY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39BB0F-4151-C5EA-BB2A-41C409097D0E}"/>
              </a:ext>
            </a:extLst>
          </p:cNvPr>
          <p:cNvSpPr txBox="1"/>
          <p:nvPr/>
        </p:nvSpPr>
        <p:spPr>
          <a:xfrm>
            <a:off x="1981200" y="1600200"/>
            <a:ext cx="7162800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John the Baptist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Nathanie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Peter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Martha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Thomas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John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Jesus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FE21B3A-3A07-855A-85DE-60F8520AA8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0FEAAB2-99DA-AFD0-8B5F-52BE65C765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5364" name="Picture 4" descr="cross_on_blue">
            <a:extLst>
              <a:ext uri="{FF2B5EF4-FFF2-40B4-BE49-F238E27FC236}">
                <a16:creationId xmlns:a16="http://schemas.microsoft.com/office/drawing/2014/main" id="{E03C3FF1-F965-C19A-EC55-E23BB5DB9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WordArt 5">
            <a:extLst>
              <a:ext uri="{FF2B5EF4-FFF2-40B4-BE49-F238E27FC236}">
                <a16:creationId xmlns:a16="http://schemas.microsoft.com/office/drawing/2014/main" id="{6536BBB8-1417-FA88-5D60-E0600C47BDB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F989C8-6B67-AB58-4975-ECA0C4D09250}"/>
              </a:ext>
            </a:extLst>
          </p:cNvPr>
          <p:cNvSpPr txBox="1"/>
          <p:nvPr/>
        </p:nvSpPr>
        <p:spPr>
          <a:xfrm>
            <a:off x="838200" y="1600200"/>
            <a:ext cx="83058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The Miracle at Cana (John 2:1-12)</a:t>
            </a: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5DDD43-08D1-4CCB-6D19-F06928DECEA4}"/>
              </a:ext>
            </a:extLst>
          </p:cNvPr>
          <p:cNvSpPr txBox="1"/>
          <p:nvPr/>
        </p:nvSpPr>
        <p:spPr>
          <a:xfrm>
            <a:off x="838200" y="2057400"/>
            <a:ext cx="83058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7FE21B3A-3A07-855A-85DE-60F8520AA8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B0FEAAB2-99DA-AFD0-8B5F-52BE65C765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5364" name="Picture 4" descr="cross_on_blue">
            <a:extLst>
              <a:ext uri="{FF2B5EF4-FFF2-40B4-BE49-F238E27FC236}">
                <a16:creationId xmlns:a16="http://schemas.microsoft.com/office/drawing/2014/main" id="{E03C3FF1-F965-C19A-EC55-E23BB5DB9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WordArt 5">
            <a:extLst>
              <a:ext uri="{FF2B5EF4-FFF2-40B4-BE49-F238E27FC236}">
                <a16:creationId xmlns:a16="http://schemas.microsoft.com/office/drawing/2014/main" id="{6536BBB8-1417-FA88-5D60-E0600C47BDB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F989C8-6B67-AB58-4975-ECA0C4D09250}"/>
              </a:ext>
            </a:extLst>
          </p:cNvPr>
          <p:cNvSpPr txBox="1"/>
          <p:nvPr/>
        </p:nvSpPr>
        <p:spPr>
          <a:xfrm>
            <a:off x="838200" y="1600200"/>
            <a:ext cx="83058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The Miracle at Cana (John 2:1-12)</a:t>
            </a: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5DDD43-08D1-4CCB-6D19-F06928DECEA4}"/>
              </a:ext>
            </a:extLst>
          </p:cNvPr>
          <p:cNvSpPr txBox="1"/>
          <p:nvPr/>
        </p:nvSpPr>
        <p:spPr>
          <a:xfrm>
            <a:off x="838200" y="2057400"/>
            <a:ext cx="83058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Healing of the nobleman’s son</a:t>
            </a:r>
          </a:p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                                             (John 4:46-54)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2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5FB01A-D22F-48BE-10EB-3BDD7780CBD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93A0AE66-A354-1127-B06A-F227FEC834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8" name="Picture 4" descr="cross_on_blue">
            <a:extLst>
              <a:ext uri="{FF2B5EF4-FFF2-40B4-BE49-F238E27FC236}">
                <a16:creationId xmlns:a16="http://schemas.microsoft.com/office/drawing/2014/main" id="{3C66C4D8-4F7D-71D2-0F0A-9A55F9C42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WordArt 5">
            <a:extLst>
              <a:ext uri="{FF2B5EF4-FFF2-40B4-BE49-F238E27FC236}">
                <a16:creationId xmlns:a16="http://schemas.microsoft.com/office/drawing/2014/main" id="{C1C5492A-7879-9648-4D55-463108FF973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42AB0F-645A-2FE9-56A3-2FA4BE103E89}"/>
              </a:ext>
            </a:extLst>
          </p:cNvPr>
          <p:cNvSpPr txBox="1"/>
          <p:nvPr/>
        </p:nvSpPr>
        <p:spPr>
          <a:xfrm>
            <a:off x="838200" y="1600200"/>
            <a:ext cx="8305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The healing of the paralytic (John 5:1-9a)</a:t>
            </a:r>
            <a:r>
              <a:rPr lang="en-US" sz="2800" b="1" dirty="0">
                <a:latin typeface="Arial" charset="0"/>
              </a:rPr>
              <a:t>)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E6AE4A7-07DD-F96E-3F4C-E7FCE87E1C2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70DD540-3F69-2E83-5252-DE348FC7D2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4100" name="Picture 4" descr="cross_on_blue">
            <a:extLst>
              <a:ext uri="{FF2B5EF4-FFF2-40B4-BE49-F238E27FC236}">
                <a16:creationId xmlns:a16="http://schemas.microsoft.com/office/drawing/2014/main" id="{EBDF386F-02FC-B297-1B18-EEAEC312B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WordArt 5">
            <a:extLst>
              <a:ext uri="{FF2B5EF4-FFF2-40B4-BE49-F238E27FC236}">
                <a16:creationId xmlns:a16="http://schemas.microsoft.com/office/drawing/2014/main" id="{F0022AE9-C6FC-DACF-5BA1-F918A7BE8CE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GOSPEL OF JOHN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88C8FA-9EB2-C121-8DD1-564AB51B685D}"/>
              </a:ext>
            </a:extLst>
          </p:cNvPr>
          <p:cNvSpPr txBox="1"/>
          <p:nvPr/>
        </p:nvSpPr>
        <p:spPr>
          <a:xfrm>
            <a:off x="762000" y="16764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90% of the material in John is not found in the other gospels.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C38F1-8538-2302-3782-7604F0FE3D74}"/>
              </a:ext>
            </a:extLst>
          </p:cNvPr>
          <p:cNvSpPr txBox="1"/>
          <p:nvPr/>
        </p:nvSpPr>
        <p:spPr>
          <a:xfrm>
            <a:off x="762000" y="2551113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John’s key word is, “believe” (98 times)</a:t>
            </a:r>
          </a:p>
        </p:txBody>
      </p:sp>
    </p:spTree>
    <p:extLst>
      <p:ext uri="{BB962C8B-B14F-4D97-AF65-F5344CB8AC3E}">
        <p14:creationId xmlns:p14="http://schemas.microsoft.com/office/powerpoint/2010/main" val="213076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5FB01A-D22F-48BE-10EB-3BDD7780CBD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93A0AE66-A354-1127-B06A-F227FEC8347D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6388" name="Picture 4" descr="cross_on_blue">
            <a:extLst>
              <a:ext uri="{FF2B5EF4-FFF2-40B4-BE49-F238E27FC236}">
                <a16:creationId xmlns:a16="http://schemas.microsoft.com/office/drawing/2014/main" id="{3C66C4D8-4F7D-71D2-0F0A-9A55F9C42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WordArt 5">
            <a:extLst>
              <a:ext uri="{FF2B5EF4-FFF2-40B4-BE49-F238E27FC236}">
                <a16:creationId xmlns:a16="http://schemas.microsoft.com/office/drawing/2014/main" id="{C1C5492A-7879-9648-4D55-463108FF973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42AB0F-645A-2FE9-56A3-2FA4BE103E89}"/>
              </a:ext>
            </a:extLst>
          </p:cNvPr>
          <p:cNvSpPr txBox="1"/>
          <p:nvPr/>
        </p:nvSpPr>
        <p:spPr>
          <a:xfrm>
            <a:off x="838200" y="1600200"/>
            <a:ext cx="8305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The healing of the paralytic (John 5:1-9a)</a:t>
            </a:r>
            <a:r>
              <a:rPr lang="en-US" sz="2800" b="1" dirty="0">
                <a:latin typeface="Arial" charset="0"/>
              </a:rPr>
              <a:t>)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6DD6A6-03B1-6B61-AD65-54EE1E136FC8}"/>
              </a:ext>
            </a:extLst>
          </p:cNvPr>
          <p:cNvSpPr txBox="1"/>
          <p:nvPr/>
        </p:nvSpPr>
        <p:spPr>
          <a:xfrm>
            <a:off x="838200" y="2057400"/>
            <a:ext cx="83058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Jesus walks on the water (John 6:16-21)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23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C2C2105-9AA7-BCE2-1FF0-44AD66DF3E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9796467-C526-8162-8E0A-A0FD96288F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7412" name="Picture 4" descr="cross_on_blue">
            <a:extLst>
              <a:ext uri="{FF2B5EF4-FFF2-40B4-BE49-F238E27FC236}">
                <a16:creationId xmlns:a16="http://schemas.microsoft.com/office/drawing/2014/main" id="{665ADF85-A942-8F74-3B39-B92CF6F49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WordArt 5">
            <a:extLst>
              <a:ext uri="{FF2B5EF4-FFF2-40B4-BE49-F238E27FC236}">
                <a16:creationId xmlns:a16="http://schemas.microsoft.com/office/drawing/2014/main" id="{C1115FFF-6576-4122-4B3C-28204225D74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8BCAC5-41FE-EC0C-2354-A86DC47F6DE0}"/>
              </a:ext>
            </a:extLst>
          </p:cNvPr>
          <p:cNvSpPr txBox="1"/>
          <p:nvPr/>
        </p:nvSpPr>
        <p:spPr>
          <a:xfrm>
            <a:off x="838200" y="1600200"/>
            <a:ext cx="83058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Feeding of the 5000 (John 6:1-13)</a:t>
            </a:r>
            <a:r>
              <a:rPr lang="en-US" sz="2800" b="1" dirty="0">
                <a:latin typeface="Arial" charset="0"/>
              </a:rPr>
              <a:t>)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FB557-7D89-26C7-1EAD-FD744A53F590}"/>
              </a:ext>
            </a:extLst>
          </p:cNvPr>
          <p:cNvSpPr txBox="1"/>
          <p:nvPr/>
        </p:nvSpPr>
        <p:spPr>
          <a:xfrm>
            <a:off x="838200" y="2057400"/>
            <a:ext cx="8305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AC2C2105-9AA7-BCE2-1FF0-44AD66DF3E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99796467-C526-8162-8E0A-A0FD96288F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7412" name="Picture 4" descr="cross_on_blue">
            <a:extLst>
              <a:ext uri="{FF2B5EF4-FFF2-40B4-BE49-F238E27FC236}">
                <a16:creationId xmlns:a16="http://schemas.microsoft.com/office/drawing/2014/main" id="{665ADF85-A942-8F74-3B39-B92CF6F493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WordArt 5">
            <a:extLst>
              <a:ext uri="{FF2B5EF4-FFF2-40B4-BE49-F238E27FC236}">
                <a16:creationId xmlns:a16="http://schemas.microsoft.com/office/drawing/2014/main" id="{C1115FFF-6576-4122-4B3C-28204225D74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8BCAC5-41FE-EC0C-2354-A86DC47F6DE0}"/>
              </a:ext>
            </a:extLst>
          </p:cNvPr>
          <p:cNvSpPr txBox="1"/>
          <p:nvPr/>
        </p:nvSpPr>
        <p:spPr>
          <a:xfrm>
            <a:off x="838200" y="1600200"/>
            <a:ext cx="83058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Feeding of the 5000 (John 6:1-13)</a:t>
            </a:r>
            <a:r>
              <a:rPr lang="en-US" sz="2800" b="1" dirty="0">
                <a:latin typeface="Arial" charset="0"/>
              </a:rPr>
              <a:t>)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6FB557-7D89-26C7-1EAD-FD744A53F590}"/>
              </a:ext>
            </a:extLst>
          </p:cNvPr>
          <p:cNvSpPr txBox="1"/>
          <p:nvPr/>
        </p:nvSpPr>
        <p:spPr>
          <a:xfrm>
            <a:off x="838200" y="2057400"/>
            <a:ext cx="83058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Blind man healed  (John 9:1-41)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65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355B9E7-679D-575B-6E97-23F02528BA6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09013B6-2E56-BA80-F647-E08419CDBDC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8436" name="Picture 4" descr="cross_on_blue">
            <a:extLst>
              <a:ext uri="{FF2B5EF4-FFF2-40B4-BE49-F238E27FC236}">
                <a16:creationId xmlns:a16="http://schemas.microsoft.com/office/drawing/2014/main" id="{0EC499AB-88C4-C688-AE67-823ABBC1B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7" name="WordArt 5">
            <a:extLst>
              <a:ext uri="{FF2B5EF4-FFF2-40B4-BE49-F238E27FC236}">
                <a16:creationId xmlns:a16="http://schemas.microsoft.com/office/drawing/2014/main" id="{C88C8BFE-C426-BF28-36CC-59F8ABE21A1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MIRACLES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622A16-AD90-14A1-9EEA-6096058286ED}"/>
              </a:ext>
            </a:extLst>
          </p:cNvPr>
          <p:cNvSpPr txBox="1"/>
          <p:nvPr/>
        </p:nvSpPr>
        <p:spPr>
          <a:xfrm>
            <a:off x="838200" y="1600200"/>
            <a:ext cx="83058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</a:t>
            </a:r>
            <a:r>
              <a:rPr lang="en-US" sz="2800" b="1" dirty="0">
                <a:solidFill>
                  <a:schemeClr val="accent3"/>
                </a:solidFill>
                <a:latin typeface="Arial" charset="0"/>
              </a:rPr>
              <a:t>Resurrection of Lazarus  (John 11:1-45)</a:t>
            </a:r>
            <a:endParaRPr lang="en-US" sz="2800" dirty="0">
              <a:solidFill>
                <a:schemeClr val="accent3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en-US" sz="2800" b="1" dirty="0">
                <a:latin typeface="Arial" charset="0"/>
              </a:rPr>
              <a:t>). </a:t>
            </a:r>
            <a:endParaRPr lang="en-US" sz="2800" dirty="0">
              <a:latin typeface="Arial" charset="0"/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2800" dirty="0">
              <a:solidFill>
                <a:schemeClr val="accent3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A273375C-1058-EFAD-7F66-ECBF4E58F6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4E3A6B65-7552-7D83-DAFD-09C1C99B5D8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19460" name="Picture 4" descr="cross_on_blue">
            <a:extLst>
              <a:ext uri="{FF2B5EF4-FFF2-40B4-BE49-F238E27FC236}">
                <a16:creationId xmlns:a16="http://schemas.microsoft.com/office/drawing/2014/main" id="{7533CB77-4E4E-D374-7C16-F4E10CCEE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E6AE4A7-07DD-F96E-3F4C-E7FCE87E1C2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70DD540-3F69-2E83-5252-DE348FC7D25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4100" name="Picture 4" descr="cross_on_blue">
            <a:extLst>
              <a:ext uri="{FF2B5EF4-FFF2-40B4-BE49-F238E27FC236}">
                <a16:creationId xmlns:a16="http://schemas.microsoft.com/office/drawing/2014/main" id="{EBDF386F-02FC-B297-1B18-EEAEC312B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WordArt 5">
            <a:extLst>
              <a:ext uri="{FF2B5EF4-FFF2-40B4-BE49-F238E27FC236}">
                <a16:creationId xmlns:a16="http://schemas.microsoft.com/office/drawing/2014/main" id="{F0022AE9-C6FC-DACF-5BA1-F918A7BE8CE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GOSPEL OF JOHN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88C8FA-9EB2-C121-8DD1-564AB51B685D}"/>
              </a:ext>
            </a:extLst>
          </p:cNvPr>
          <p:cNvSpPr txBox="1"/>
          <p:nvPr/>
        </p:nvSpPr>
        <p:spPr>
          <a:xfrm>
            <a:off x="762000" y="1676400"/>
            <a:ext cx="73152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90% of the material in John is not found in the other gospels.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3C38F1-8538-2302-3782-7604F0FE3D74}"/>
              </a:ext>
            </a:extLst>
          </p:cNvPr>
          <p:cNvSpPr txBox="1"/>
          <p:nvPr/>
        </p:nvSpPr>
        <p:spPr>
          <a:xfrm>
            <a:off x="762000" y="2551113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John’s key word is, “believe” (98 times)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7FDAA1-A785-DFC7-E85E-FD591A95478D}"/>
              </a:ext>
            </a:extLst>
          </p:cNvPr>
          <p:cNvSpPr txBox="1"/>
          <p:nvPr/>
        </p:nvSpPr>
        <p:spPr>
          <a:xfrm>
            <a:off x="762000" y="3057525"/>
            <a:ext cx="7315200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u="sng" dirty="0">
                <a:solidFill>
                  <a:schemeClr val="accent3"/>
                </a:solidFill>
                <a:latin typeface="Arial" charset="0"/>
              </a:rPr>
              <a:t>John presents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: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Seven “I Am” statements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Seven titles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      Seven miracles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            Seven witness statements to 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                                the deity of Christ</a:t>
            </a:r>
          </a:p>
          <a:p>
            <a:pPr marL="231775" indent="-231775"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09282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A0FF4B-0F80-04A8-3964-B26E779BFC1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86C075D-2DD1-903D-A0FF-1F84C8FAAD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5124" name="Picture 4" descr="cross_on_blue">
            <a:extLst>
              <a:ext uri="{FF2B5EF4-FFF2-40B4-BE49-F238E27FC236}">
                <a16:creationId xmlns:a16="http://schemas.microsoft.com/office/drawing/2014/main" id="{45D6F338-7ED7-F4F8-1218-392E257E9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WordArt 5">
            <a:extLst>
              <a:ext uri="{FF2B5EF4-FFF2-40B4-BE49-F238E27FC236}">
                <a16:creationId xmlns:a16="http://schemas.microsoft.com/office/drawing/2014/main" id="{9C45F464-DBA0-0436-B6D0-7AC6064DAA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39217F-29C4-C5DC-ABDB-6101A984E0ED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Lamb of God (1:29)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A0FF4B-0F80-04A8-3964-B26E779BFC1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86C075D-2DD1-903D-A0FF-1F84C8FAAD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5124" name="Picture 4" descr="cross_on_blue">
            <a:extLst>
              <a:ext uri="{FF2B5EF4-FFF2-40B4-BE49-F238E27FC236}">
                <a16:creationId xmlns:a16="http://schemas.microsoft.com/office/drawing/2014/main" id="{45D6F338-7ED7-F4F8-1218-392E257E9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WordArt 5">
            <a:extLst>
              <a:ext uri="{FF2B5EF4-FFF2-40B4-BE49-F238E27FC236}">
                <a16:creationId xmlns:a16="http://schemas.microsoft.com/office/drawing/2014/main" id="{9C45F464-DBA0-0436-B6D0-7AC6064DAA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39217F-29C4-C5DC-ABDB-6101A984E0ED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Lamb of God (1:29)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B14546-238E-7BED-CF53-BC33BA1EFE95}"/>
              </a:ext>
            </a:extLst>
          </p:cNvPr>
          <p:cNvSpPr txBox="1"/>
          <p:nvPr/>
        </p:nvSpPr>
        <p:spPr>
          <a:xfrm>
            <a:off x="914400" y="2133600"/>
            <a:ext cx="7315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Rev.  22:1     The angel also showed me the river of the water of life, sparkling like crystal, and coming from the throne of God and of the Lamb</a:t>
            </a:r>
          </a:p>
        </p:txBody>
      </p:sp>
    </p:spTree>
    <p:extLst>
      <p:ext uri="{BB962C8B-B14F-4D97-AF65-F5344CB8AC3E}">
        <p14:creationId xmlns:p14="http://schemas.microsoft.com/office/powerpoint/2010/main" val="256588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A0FF4B-0F80-04A8-3964-B26E779BFC1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986C075D-2DD1-903D-A0FF-1F84C8FAAD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5124" name="Picture 4" descr="cross_on_blue">
            <a:extLst>
              <a:ext uri="{FF2B5EF4-FFF2-40B4-BE49-F238E27FC236}">
                <a16:creationId xmlns:a16="http://schemas.microsoft.com/office/drawing/2014/main" id="{45D6F338-7ED7-F4F8-1218-392E257E96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WordArt 5">
            <a:extLst>
              <a:ext uri="{FF2B5EF4-FFF2-40B4-BE49-F238E27FC236}">
                <a16:creationId xmlns:a16="http://schemas.microsoft.com/office/drawing/2014/main" id="{9C45F464-DBA0-0436-B6D0-7AC6064DAAA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39217F-29C4-C5DC-ABDB-6101A984E0ED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Lamb of God (1:29)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B14546-238E-7BED-CF53-BC33BA1EFE95}"/>
              </a:ext>
            </a:extLst>
          </p:cNvPr>
          <p:cNvSpPr txBox="1"/>
          <p:nvPr/>
        </p:nvSpPr>
        <p:spPr>
          <a:xfrm>
            <a:off x="914400" y="2133600"/>
            <a:ext cx="7315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Rev.  22:1     The angel also showed me the river of the water of life, sparkling like crystal, and coming from the throne of God and of the Lamb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CEA46F-D5CA-D3B5-170B-613838521219}"/>
              </a:ext>
            </a:extLst>
          </p:cNvPr>
          <p:cNvSpPr txBox="1"/>
          <p:nvPr/>
        </p:nvSpPr>
        <p:spPr>
          <a:xfrm>
            <a:off x="914400" y="3898900"/>
            <a:ext cx="73152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Num</a:t>
            </a:r>
            <a:r>
              <a:rPr lang="en-US" sz="2800">
                <a:solidFill>
                  <a:schemeClr val="accent3"/>
                </a:solidFill>
                <a:latin typeface="Arial" charset="0"/>
              </a:rPr>
              <a:t>.9; </a:t>
            </a: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Exod. 12 </a:t>
            </a: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 </a:t>
            </a:r>
          </a:p>
          <a:p>
            <a:pPr marL="231775" indent="-231775"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     "How does he dare talk like this? This is </a:t>
            </a:r>
          </a:p>
          <a:p>
            <a:pPr marL="231775" indent="-231775"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      blasphemy! God is the only one who can </a:t>
            </a:r>
          </a:p>
          <a:p>
            <a:pPr marL="231775" indent="-231775">
              <a:defRPr/>
            </a:pPr>
            <a:r>
              <a:rPr lang="en-US" sz="2800" i="1" dirty="0">
                <a:solidFill>
                  <a:schemeClr val="accent3"/>
                </a:solidFill>
                <a:latin typeface="Arial" charset="0"/>
              </a:rPr>
              <a:t>      forgive sins!"   Mark 2:7</a:t>
            </a:r>
          </a:p>
        </p:txBody>
      </p:sp>
    </p:spTree>
    <p:extLst>
      <p:ext uri="{BB962C8B-B14F-4D97-AF65-F5344CB8AC3E}">
        <p14:creationId xmlns:p14="http://schemas.microsoft.com/office/powerpoint/2010/main" val="387224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D84BDD5-76CA-340D-ED4A-322E3FC1BD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5676755-BF9A-E74A-970C-48C8EE192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6148" name="Picture 4" descr="cross_on_blue">
            <a:extLst>
              <a:ext uri="{FF2B5EF4-FFF2-40B4-BE49-F238E27FC236}">
                <a16:creationId xmlns:a16="http://schemas.microsoft.com/office/drawing/2014/main" id="{4924FBA9-E8D5-4162-B474-467F421FB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5">
            <a:extLst>
              <a:ext uri="{FF2B5EF4-FFF2-40B4-BE49-F238E27FC236}">
                <a16:creationId xmlns:a16="http://schemas.microsoft.com/office/drawing/2014/main" id="{9DAD2F3E-351C-7CDF-5504-04546B2A308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60918-4CF2-4140-282B-DF725BC4DA90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Bread of Life (6:35)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0D84BDD5-76CA-340D-ED4A-322E3FC1BDE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75676755-BF9A-E74A-970C-48C8EE192CF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6148" name="Picture 4" descr="cross_on_blue">
            <a:extLst>
              <a:ext uri="{FF2B5EF4-FFF2-40B4-BE49-F238E27FC236}">
                <a16:creationId xmlns:a16="http://schemas.microsoft.com/office/drawing/2014/main" id="{4924FBA9-E8D5-4162-B474-467F421FB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72600" cy="7239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5">
            <a:extLst>
              <a:ext uri="{FF2B5EF4-FFF2-40B4-BE49-F238E27FC236}">
                <a16:creationId xmlns:a16="http://schemas.microsoft.com/office/drawing/2014/main" id="{9DAD2F3E-351C-7CDF-5504-04546B2A308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6477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THE SEVEN TITLES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B60918-4CF2-4140-282B-DF725BC4DA90}"/>
              </a:ext>
            </a:extLst>
          </p:cNvPr>
          <p:cNvSpPr txBox="1"/>
          <p:nvPr/>
        </p:nvSpPr>
        <p:spPr>
          <a:xfrm>
            <a:off x="762000" y="1600200"/>
            <a:ext cx="7315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u="sng" dirty="0">
                <a:solidFill>
                  <a:schemeClr val="accent3"/>
                </a:solidFill>
                <a:latin typeface="Arial" charset="0"/>
              </a:rPr>
              <a:t>The Bread of Life (6:35)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DAE577-5719-3A8B-ADF7-583A54AEAA2B}"/>
              </a:ext>
            </a:extLst>
          </p:cNvPr>
          <p:cNvSpPr txBox="1"/>
          <p:nvPr/>
        </p:nvSpPr>
        <p:spPr>
          <a:xfrm>
            <a:off x="914400" y="2133600"/>
            <a:ext cx="7315200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31775" indent="-231775">
              <a:buFont typeface="Arial" pitchFamily="34" charset="0"/>
              <a:buChar char="•"/>
              <a:defRPr/>
            </a:pPr>
            <a:r>
              <a:rPr lang="en-US" sz="2800" dirty="0">
                <a:solidFill>
                  <a:schemeClr val="accent3"/>
                </a:solidFill>
                <a:latin typeface="Arial" charset="0"/>
              </a:rPr>
              <a:t> God provided manna in Num.11</a:t>
            </a:r>
          </a:p>
        </p:txBody>
      </p:sp>
    </p:spTree>
    <p:extLst>
      <p:ext uri="{BB962C8B-B14F-4D97-AF65-F5344CB8AC3E}">
        <p14:creationId xmlns:p14="http://schemas.microsoft.com/office/powerpoint/2010/main" val="273748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1689</Words>
  <Application>Microsoft Office PowerPoint</Application>
  <PresentationFormat>On-screen Show (4:3)</PresentationFormat>
  <Paragraphs>246</Paragraphs>
  <Slides>34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Impact</vt:lpstr>
      <vt:lpstr>Times New Roman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BHCC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Ray</dc:creator>
  <cp:lastModifiedBy>Gary Ray</cp:lastModifiedBy>
  <cp:revision>185</cp:revision>
  <dcterms:created xsi:type="dcterms:W3CDTF">2005-03-18T05:16:31Z</dcterms:created>
  <dcterms:modified xsi:type="dcterms:W3CDTF">2023-04-22T17:05:10Z</dcterms:modified>
</cp:coreProperties>
</file>