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479" r:id="rId2"/>
    <p:sldId id="480" r:id="rId3"/>
    <p:sldId id="415" r:id="rId4"/>
    <p:sldId id="476" r:id="rId5"/>
    <p:sldId id="469" r:id="rId6"/>
    <p:sldId id="466" r:id="rId7"/>
    <p:sldId id="451" r:id="rId8"/>
    <p:sldId id="485" r:id="rId9"/>
    <p:sldId id="482" r:id="rId10"/>
    <p:sldId id="483" r:id="rId11"/>
    <p:sldId id="484" r:id="rId12"/>
    <p:sldId id="450" r:id="rId1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6501" autoAdjust="0"/>
  </p:normalViewPr>
  <p:slideViewPr>
    <p:cSldViewPr snapToGrid="0">
      <p:cViewPr>
        <p:scale>
          <a:sx n="70" d="100"/>
          <a:sy n="70" d="100"/>
        </p:scale>
        <p:origin x="-115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959690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sz="1400" b="1" u="sng" baseline="0" dirty="0" smtClean="0"/>
              <a:t>ختاما</a:t>
            </a:r>
            <a:r>
              <a:rPr lang="ar-DZ" u="sng" baseline="0" dirty="0" smtClean="0"/>
              <a:t> :</a:t>
            </a:r>
          </a:p>
          <a:p>
            <a:pPr algn="r" rtl="1"/>
            <a:r>
              <a:rPr lang="ar-DZ" b="1" baseline="0" dirty="0" smtClean="0"/>
              <a:t>               التذكير بأهمية الموضوع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بالعناصر المتناولة فيه بقيمتها  التربوية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أثرها الفعال على الحياة المدرسية مع التأكيد على التطبيق الفعلي لهذه المبادئ </a:t>
            </a:r>
            <a:endParaRPr lang="en-US" b="1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5177" y="8685256"/>
            <a:ext cx="2971208" cy="457273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عرض القواعد واحدة واحدة  10د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5177" y="8685256"/>
            <a:ext cx="2971208" cy="457273"/>
          </a:xfrm>
          <a:prstGeom prst="rect">
            <a:avLst/>
          </a:prstGeom>
        </p:spPr>
        <p:txBody>
          <a:bodyPr/>
          <a:lstStyle/>
          <a:p>
            <a:fld id="{4A46493E-8A2A-694E-96BE-B4203822C1C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ar-DZ" sz="1400" b="1" dirty="0" smtClean="0"/>
              <a:t>نشاط التحفيز : يقترح في عمل فوجي  15د</a:t>
            </a:r>
          </a:p>
          <a:p>
            <a:pPr algn="r" rtl="1"/>
            <a:r>
              <a:rPr lang="ar-DZ" sz="1400" b="1" dirty="0" smtClean="0"/>
              <a:t> هيكلة : الإجابات المتوصل إليها من الأفواج تدون </a:t>
            </a:r>
            <a:r>
              <a:rPr lang="ar-DZ" sz="1400" b="1" dirty="0" err="1" smtClean="0"/>
              <a:t>و</a:t>
            </a:r>
            <a:r>
              <a:rPr lang="ar-DZ" sz="1400" b="1" dirty="0" smtClean="0"/>
              <a:t> تصحح </a:t>
            </a:r>
          </a:p>
          <a:p>
            <a:pPr algn="r" rtl="1"/>
            <a:endParaRPr lang="ar-DZ" sz="1400" b="1" dirty="0" smtClean="0"/>
          </a:p>
          <a:p>
            <a:pPr algn="r" rtl="1"/>
            <a:r>
              <a:rPr lang="ar-DZ" sz="1400" b="1" dirty="0" smtClean="0"/>
              <a:t>الحل</a:t>
            </a:r>
            <a:r>
              <a:rPr lang="ar-DZ" sz="1400" b="1" baseline="0" dirty="0" smtClean="0"/>
              <a:t> المقترح :    حسين ـــــــــــــــــ فهد</a:t>
            </a:r>
          </a:p>
          <a:p>
            <a:pPr algn="r" rtl="1"/>
            <a:r>
              <a:rPr lang="ar-DZ" sz="1400" b="1" baseline="0" dirty="0" smtClean="0"/>
              <a:t>                           يحي ـــــــــــــــــــ  أسد</a:t>
            </a:r>
          </a:p>
          <a:p>
            <a:pPr algn="r" rtl="1"/>
            <a:r>
              <a:rPr lang="ar-DZ" sz="1400" b="1" baseline="0" dirty="0" smtClean="0"/>
              <a:t>                           كمال ـــــــــــــــــــ  صقر</a:t>
            </a:r>
          </a:p>
          <a:p>
            <a:pPr algn="r" rtl="1"/>
            <a:r>
              <a:rPr lang="ar-DZ" sz="1400" b="1" baseline="0" dirty="0" smtClean="0"/>
              <a:t>                            عمار </a:t>
            </a:r>
            <a:r>
              <a:rPr lang="ar-DZ" sz="1400" b="1" baseline="0" smtClean="0"/>
              <a:t>ـــــــــــــــــــ غزال</a:t>
            </a:r>
            <a:endParaRPr lang="ar-DZ" sz="1400" b="1" dirty="0" smtClean="0"/>
          </a:p>
          <a:p>
            <a:pPr algn="r" rtl="1"/>
            <a:endParaRPr lang="fr-FR" b="1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b="1" u="sng" dirty="0" smtClean="0"/>
              <a:t>المهمة </a:t>
            </a:r>
            <a:r>
              <a:rPr lang="ar-DZ" b="1" dirty="0" smtClean="0"/>
              <a:t>:  مطالبة المتربصين في</a:t>
            </a:r>
            <a:r>
              <a:rPr lang="ar-DZ" b="1" baseline="0" dirty="0" smtClean="0"/>
              <a:t> عمل فردي بالتأمل في </a:t>
            </a:r>
            <a:r>
              <a:rPr lang="ar-DZ" b="1" baseline="0" dirty="0" err="1" smtClean="0"/>
              <a:t>مكتسباتهم</a:t>
            </a:r>
            <a:r>
              <a:rPr lang="ar-DZ" b="1" baseline="0" dirty="0" smtClean="0"/>
              <a:t> القبلية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تسجيل  الأفكار المطلوبة الخانة الأولى والخانة الثانية ثم تعطى فرصة ثانية لملء الجزأين الأخيرين  ملخصا بسيطا بعد التغذية الراجعة ( نهاية الحصة )</a:t>
            </a:r>
          </a:p>
          <a:p>
            <a:pPr algn="r" rtl="1"/>
            <a:r>
              <a:rPr lang="ar-DZ" b="1" baseline="0" dirty="0" err="1" smtClean="0"/>
              <a:t>استراتيجية</a:t>
            </a:r>
            <a:r>
              <a:rPr lang="ar-DZ" b="1" baseline="0" dirty="0" smtClean="0"/>
              <a:t> : </a:t>
            </a:r>
            <a:r>
              <a:rPr lang="fr-FR" b="1" baseline="0" dirty="0" err="1" smtClean="0"/>
              <a:t>kwl</a:t>
            </a:r>
            <a:endParaRPr lang="ar-DZ" b="1" baseline="0" dirty="0" smtClean="0"/>
          </a:p>
          <a:p>
            <a:pPr algn="r" rtl="1"/>
            <a:r>
              <a:rPr lang="ar-DZ" sz="1400" b="1" u="sng" baseline="0" dirty="0" smtClean="0"/>
              <a:t>المدة </a:t>
            </a:r>
            <a:r>
              <a:rPr lang="ar-DZ" b="1" baseline="0" dirty="0" smtClean="0"/>
              <a:t>15د </a:t>
            </a:r>
            <a:r>
              <a:rPr lang="ar-DZ" b="1" baseline="0" dirty="0" err="1" smtClean="0"/>
              <a:t>د</a:t>
            </a:r>
            <a:endParaRPr lang="fr-FR" b="1" dirty="0" smtClean="0"/>
          </a:p>
          <a:p>
            <a:pPr algn="r" rtl="1"/>
            <a:endParaRPr lang="ar-DZ" b="1" baseline="0" dirty="0" smtClean="0"/>
          </a:p>
          <a:p>
            <a:pPr algn="r" rtl="1"/>
            <a:r>
              <a:rPr lang="ar-DZ" b="1" baseline="0" dirty="0" smtClean="0"/>
              <a:t>  </a:t>
            </a:r>
            <a:endParaRPr lang="fr-FR" b="1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>
              <a:buFontTx/>
              <a:buChar char="-"/>
            </a:pPr>
            <a:r>
              <a:rPr lang="ar-DZ" dirty="0" smtClean="0"/>
              <a:t>1</a:t>
            </a:r>
            <a:r>
              <a:rPr lang="ar-DZ" b="1" dirty="0" smtClean="0"/>
              <a:t>- توزيع السند (وثيقة ميثاق أخلاقيات المهنة) على كل فوج (فوج يتكون من  6 عناصر )</a:t>
            </a:r>
          </a:p>
          <a:p>
            <a:pPr rtl="1">
              <a:buFontTx/>
              <a:buChar char="-"/>
            </a:pPr>
            <a:r>
              <a:rPr lang="ar-DZ" b="1" dirty="0" smtClean="0"/>
              <a:t>2- </a:t>
            </a:r>
            <a:r>
              <a:rPr lang="ar-DZ" b="1" baseline="0" dirty="0" smtClean="0"/>
              <a:t>مطالبة المجوعة الأولى من بقراءة الجزء الأول (الديباجة و الأسس القانونية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المبادئ العامة) ومطالبة المجموعة الثانية من قراءة الجزء الثاني (حقوق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واجبات أعضاء الجماعة التربوية).</a:t>
            </a:r>
          </a:p>
          <a:p>
            <a:pPr rtl="1">
              <a:buFontTx/>
              <a:buNone/>
            </a:pPr>
            <a:r>
              <a:rPr lang="ar-DZ" b="1" baseline="0" dirty="0" smtClean="0"/>
              <a:t>-3-  بعد القراءة ، مطالبة كل مجموعة من الفوج بتقديم ملخص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</a:t>
            </a:r>
            <a:r>
              <a:rPr lang="ar-DZ" b="1" baseline="0" dirty="0" err="1" smtClean="0"/>
              <a:t>شروحات</a:t>
            </a:r>
            <a:r>
              <a:rPr lang="ar-DZ" b="1" baseline="0" dirty="0" smtClean="0"/>
              <a:t> حول  الجزء المقروء المكلف </a:t>
            </a:r>
            <a:r>
              <a:rPr lang="ar-DZ" b="1" baseline="0" dirty="0" err="1" smtClean="0"/>
              <a:t>به</a:t>
            </a:r>
            <a:r>
              <a:rPr lang="ar-DZ" b="1" baseline="0" dirty="0" smtClean="0"/>
              <a:t>.</a:t>
            </a:r>
          </a:p>
          <a:p>
            <a:pPr rtl="1">
              <a:buFontTx/>
              <a:buNone/>
            </a:pPr>
            <a:r>
              <a:rPr lang="ar-DZ" b="1" baseline="0" dirty="0" smtClean="0"/>
              <a:t>-4-   جمع الأفكار.</a:t>
            </a:r>
          </a:p>
          <a:p>
            <a:pPr rtl="1">
              <a:buFontTx/>
              <a:buNone/>
            </a:pPr>
            <a:r>
              <a:rPr lang="ar-DZ" b="1" baseline="0" dirty="0" smtClean="0"/>
              <a:t>-6- مناقشة </a:t>
            </a:r>
            <a:r>
              <a:rPr lang="ar-DZ" b="1" baseline="0" dirty="0" err="1" smtClean="0"/>
              <a:t>المنتوج</a:t>
            </a:r>
            <a:r>
              <a:rPr lang="ar-DZ" b="1" baseline="0" dirty="0" smtClean="0"/>
              <a:t>.</a:t>
            </a:r>
          </a:p>
          <a:p>
            <a:pPr rtl="1">
              <a:buFontTx/>
              <a:buNone/>
            </a:pPr>
            <a:r>
              <a:rPr lang="ar-DZ" b="1" baseline="0" dirty="0" smtClean="0"/>
              <a:t>- 7- تسجيل أهم </a:t>
            </a:r>
            <a:r>
              <a:rPr lang="ar-DZ" b="1" baseline="0" smtClean="0"/>
              <a:t>الأفكار  الكبرى .</a:t>
            </a:r>
            <a:endParaRPr lang="ar-DZ" b="1" baseline="0" dirty="0" smtClean="0"/>
          </a:p>
          <a:p>
            <a:pPr rtl="1"/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>
              <a:buFontTx/>
              <a:buChar char="-"/>
            </a:pPr>
            <a:r>
              <a:rPr lang="ar-DZ" dirty="0" smtClean="0"/>
              <a:t>1- توزيع السند (وثيقة ميثاق أخلاقيات المهنة) على كل فوج (فوج يتكون من  6 عناصر )</a:t>
            </a:r>
          </a:p>
          <a:p>
            <a:pPr rtl="1">
              <a:buFontTx/>
              <a:buChar char="-"/>
            </a:pPr>
            <a:r>
              <a:rPr lang="ar-DZ" dirty="0" smtClean="0"/>
              <a:t>2- </a:t>
            </a:r>
            <a:r>
              <a:rPr lang="ar-DZ" baseline="0" dirty="0" smtClean="0"/>
              <a:t>مطالبة المجوعة الأولى من بقراءة الجزء الأول (الديباجة و الأسس القانونية </a:t>
            </a:r>
            <a:r>
              <a:rPr lang="ar-DZ" baseline="0" dirty="0" err="1" smtClean="0"/>
              <a:t>و</a:t>
            </a:r>
            <a:r>
              <a:rPr lang="ar-DZ" baseline="0" dirty="0" smtClean="0"/>
              <a:t> المبادئ العامة) ومطالبة المجموعة الثانية من قراءة الجزء الثاني (حقوق </a:t>
            </a:r>
            <a:r>
              <a:rPr lang="ar-DZ" baseline="0" dirty="0" err="1" smtClean="0"/>
              <a:t>و</a:t>
            </a:r>
            <a:r>
              <a:rPr lang="ar-DZ" baseline="0" dirty="0" smtClean="0"/>
              <a:t> واجبات أعضاء الجماعة التربوية).</a:t>
            </a:r>
          </a:p>
          <a:p>
            <a:pPr rtl="1">
              <a:buFontTx/>
              <a:buNone/>
            </a:pPr>
            <a:r>
              <a:rPr lang="ar-DZ" baseline="0" dirty="0" smtClean="0"/>
              <a:t>-3-  بعد القراءة ، مطالبة كل مجموعة من الفوج بتقديم ملخص </a:t>
            </a:r>
            <a:r>
              <a:rPr lang="ar-DZ" baseline="0" dirty="0" err="1" smtClean="0"/>
              <a:t>و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شروحات</a:t>
            </a:r>
            <a:r>
              <a:rPr lang="ar-DZ" baseline="0" dirty="0" smtClean="0"/>
              <a:t> حول  الجزء المقروء المكلف </a:t>
            </a:r>
            <a:r>
              <a:rPr lang="ar-DZ" baseline="0" dirty="0" err="1" smtClean="0"/>
              <a:t>به</a:t>
            </a:r>
            <a:r>
              <a:rPr lang="ar-DZ" baseline="0" dirty="0" smtClean="0"/>
              <a:t>.</a:t>
            </a:r>
          </a:p>
          <a:p>
            <a:pPr rtl="1">
              <a:buFontTx/>
              <a:buNone/>
            </a:pPr>
            <a:r>
              <a:rPr lang="ar-DZ" baseline="0" dirty="0" smtClean="0"/>
              <a:t>-4-   جمع الأفكار.</a:t>
            </a:r>
          </a:p>
          <a:p>
            <a:pPr rtl="1">
              <a:buFontTx/>
              <a:buNone/>
            </a:pPr>
            <a:r>
              <a:rPr lang="ar-DZ" baseline="0" dirty="0" smtClean="0"/>
              <a:t>-5- مطالبة الأفواج من إنتاج خرائط ذهنية  توضح ميثاق أخلاقيات المهنة.</a:t>
            </a:r>
          </a:p>
          <a:p>
            <a:pPr rtl="1">
              <a:buFontTx/>
              <a:buNone/>
            </a:pPr>
            <a:r>
              <a:rPr lang="ar-DZ" baseline="0" dirty="0" smtClean="0"/>
              <a:t>-6- مناقشة </a:t>
            </a:r>
            <a:r>
              <a:rPr lang="ar-DZ" baseline="0" dirty="0" err="1" smtClean="0"/>
              <a:t>المنتوج</a:t>
            </a:r>
            <a:r>
              <a:rPr lang="ar-DZ" baseline="0" dirty="0" smtClean="0"/>
              <a:t>.</a:t>
            </a:r>
          </a:p>
          <a:p>
            <a:pPr rtl="1">
              <a:buFontTx/>
              <a:buNone/>
            </a:pPr>
            <a:r>
              <a:rPr lang="ar-DZ" baseline="0" dirty="0" smtClean="0"/>
              <a:t>- 7- تسجيل أهم الأفكار .</a:t>
            </a:r>
          </a:p>
          <a:p>
            <a:pPr rtl="1"/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ملاحظة</a:t>
            </a:r>
            <a:r>
              <a:rPr lang="ar-DZ" baseline="0" dirty="0" smtClean="0"/>
              <a:t> عامة :        </a:t>
            </a:r>
            <a:r>
              <a:rPr lang="ar-DZ" dirty="0" smtClean="0"/>
              <a:t>قراءة هذه</a:t>
            </a:r>
            <a:r>
              <a:rPr lang="ar-DZ" baseline="0" dirty="0" smtClean="0"/>
              <a:t> المبادئ والتوجيهات وعرضها على الأساتذة مع مناقشة وتوضيح وتأكيد مع إمكانية تطعيمها بمبادئ أخرى  كقواعد مبدئية في التعامل مع التلاميذ .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8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9F460-91AB-4847-A603-4EC8564F3D77}" type="slidenum">
              <a:rPr lang="ar-IQ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7736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744" r:id="rId10"/>
    <p:sldLayoutId id="2147483745" r:id="rId11"/>
  </p:sldLayoutIdLst>
  <p:transition spd="med"/>
  <p:hf hdr="0" dt="0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.&#1606;.02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sys6621.com/tag/final-thought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recruitments.com/resources/4979-Soft-skills-for-how-to-communicate-effectively-through-presentations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.&#1606;.02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5;&#1610;&#1579;&#1575;&#1602;%20&#1571;.&#1605;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hyperlink" Target="&#1571;&#1608;&#1585;&#1575;&#1602;%20&#1575;&#1604;&#1593;&#1605;&#1604;/&#1608;&#1585;&#1602;&#1577;%20.&#1606;.0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0BF899E-5B7B-49D5-982A-90A4DA47C528}"/>
              </a:ext>
            </a:extLst>
          </p:cNvPr>
          <p:cNvSpPr/>
          <p:nvPr/>
        </p:nvSpPr>
        <p:spPr>
          <a:xfrm>
            <a:off x="1282890" y="2033516"/>
            <a:ext cx="7096835" cy="15558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200" b="1" dirty="0">
                <a:solidFill>
                  <a:schemeClr val="tx1"/>
                </a:solidFill>
              </a:rPr>
              <a:t>التّكوين البيداغوجيّ التّحضيريّ </a:t>
            </a:r>
            <a:r>
              <a:rPr lang="ar-DZ" sz="3200" b="1" dirty="0" smtClean="0">
                <a:solidFill>
                  <a:schemeClr val="tx1"/>
                </a:solidFill>
              </a:rPr>
              <a:t>أثناء</a:t>
            </a:r>
            <a:endParaRPr lang="fr-FR" sz="32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3200" b="1" dirty="0" smtClean="0">
                <a:solidFill>
                  <a:schemeClr val="tx1"/>
                </a:solidFill>
              </a:rPr>
              <a:t> </a:t>
            </a:r>
            <a:r>
              <a:rPr lang="ar-DZ" sz="3200" b="1" dirty="0">
                <a:solidFill>
                  <a:schemeClr val="tx1"/>
                </a:solidFill>
              </a:rPr>
              <a:t>التّربّص </a:t>
            </a:r>
            <a:r>
              <a:rPr lang="ar-DZ" sz="3200" b="1" dirty="0" smtClean="0">
                <a:solidFill>
                  <a:schemeClr val="tx1"/>
                </a:solidFill>
              </a:rPr>
              <a:t>التّجريبيّ</a:t>
            </a:r>
            <a:r>
              <a:rPr lang="fr-FR" sz="3200" b="1" dirty="0" smtClean="0">
                <a:solidFill>
                  <a:schemeClr val="tx1"/>
                </a:solidFill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</a:rPr>
              <a:t>للأساتذة</a:t>
            </a:r>
            <a:endParaRPr lang="fr-FR" sz="3200" b="1" dirty="0">
              <a:solidFill>
                <a:schemeClr val="tx1"/>
              </a:solidFill>
            </a:endParaRPr>
          </a:p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-</a:t>
            </a:r>
            <a:r>
              <a:rPr lang="ar-DZ" sz="3200" b="1" dirty="0" smtClean="0">
                <a:solidFill>
                  <a:schemeClr val="tx1"/>
                </a:solidFill>
              </a:rPr>
              <a:t>الدّورة </a:t>
            </a:r>
            <a:r>
              <a:rPr lang="ar-DZ" sz="3200" b="1" dirty="0">
                <a:solidFill>
                  <a:schemeClr val="tx1"/>
                </a:solidFill>
              </a:rPr>
              <a:t>الأولى</a:t>
            </a:r>
            <a:r>
              <a:rPr lang="fr-FR" sz="32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4294967295"/>
          </p:nvPr>
        </p:nvSpPr>
        <p:spPr>
          <a:xfrm>
            <a:off x="8306003" y="6356351"/>
            <a:ext cx="209351" cy="369332"/>
          </a:xfrm>
          <a:prstGeom prst="rect">
            <a:avLst/>
          </a:prstGeom>
        </p:spPr>
        <p:txBody>
          <a:bodyPr/>
          <a:lstStyle/>
          <a:p>
            <a:r>
              <a:rPr lang="ar-DZ" sz="1800" dirty="0" smtClean="0">
                <a:solidFill>
                  <a:schemeClr val="tx1"/>
                </a:solidFill>
              </a:rPr>
              <a:t>1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53893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7642" y="0"/>
            <a:ext cx="174635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396891" y="259140"/>
            <a:ext cx="6000750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latin typeface="Arial" pitchFamily="34" charset="0"/>
                <a:cs typeface="Arial" pitchFamily="34" charset="0"/>
              </a:rPr>
              <a:t>ا</a:t>
            </a:r>
            <a:r>
              <a:rPr lang="ar-SA" sz="3200" b="1" dirty="0">
                <a:latin typeface="Arial" pitchFamily="34" charset="0"/>
                <a:ea typeface="MS Mincho" pitchFamily="49" charset="-128"/>
                <a:cs typeface="Arial" pitchFamily="34" charset="0"/>
              </a:rPr>
              <a:t>لجمهورية الجزائرية الديمقراطية الشعبية</a:t>
            </a:r>
          </a:p>
          <a:p>
            <a:pPr algn="ctr" rtl="1"/>
            <a:r>
              <a:rPr lang="ar-SA" sz="3200" b="1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وزارة </a:t>
            </a:r>
            <a:r>
              <a:rPr lang="ar-SA" sz="3200" b="1" dirty="0">
                <a:latin typeface="Arial" pitchFamily="34" charset="0"/>
                <a:ea typeface="MS Mincho" pitchFamily="49" charset="-128"/>
                <a:cs typeface="Arial" pitchFamily="34" charset="0"/>
              </a:rPr>
              <a:t>التربية </a:t>
            </a:r>
            <a:r>
              <a:rPr lang="ar-SA" sz="3200" b="1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الوطنية</a:t>
            </a:r>
            <a:endParaRPr lang="ar-DZ" sz="3200" b="1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algn="ctr" rtl="1"/>
            <a:r>
              <a:rPr lang="ar-DZ" sz="3200" b="1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المفتشيــــة</a:t>
            </a:r>
            <a:r>
              <a:rPr lang="ar-DZ" sz="3200" b="1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العامــــــــــة </a:t>
            </a:r>
            <a:r>
              <a:rPr lang="ar-DZ" sz="3200" b="1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للبيداغوجيــا</a:t>
            </a:r>
            <a:endParaRPr lang="fr-F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 : coins arrondis 2">
            <a:extLst>
              <a:ext uri="{FF2B5EF4-FFF2-40B4-BE49-F238E27FC236}">
                <a16:creationId xmlns:lc="http://schemas.openxmlformats.org/drawingml/2006/lockedCanvas" xmlns:a16="http://schemas.microsoft.com/office/drawing/2014/main" xmlns="" id="{E901D3E9-7B94-41D2-B313-FCB9AF29355F}"/>
              </a:ext>
            </a:extLst>
          </p:cNvPr>
          <p:cNvSpPr/>
          <p:nvPr/>
        </p:nvSpPr>
        <p:spPr>
          <a:xfrm>
            <a:off x="1875272" y="4204099"/>
            <a:ext cx="5912069" cy="12612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 rtl="1"/>
            <a:endParaRPr lang="ar-DZ" sz="48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4800" b="1" dirty="0" smtClean="0">
                <a:solidFill>
                  <a:schemeClr val="tx1"/>
                </a:solidFill>
              </a:rPr>
              <a:t>مجال</a:t>
            </a:r>
            <a:r>
              <a:rPr lang="ar-DZ" sz="4800" b="1" dirty="0">
                <a:solidFill>
                  <a:schemeClr val="tx1"/>
                </a:solidFill>
              </a:rPr>
              <a:t>: الالتزام </a:t>
            </a:r>
            <a:r>
              <a:rPr lang="ar-DZ" sz="4800" b="1" dirty="0" smtClean="0">
                <a:solidFill>
                  <a:schemeClr val="tx1"/>
                </a:solidFill>
              </a:rPr>
              <a:t>المهنيّ</a:t>
            </a:r>
            <a:endParaRPr lang="fr-FR" sz="48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2800" b="1" smtClean="0">
                <a:solidFill>
                  <a:schemeClr val="tx1"/>
                </a:solidFill>
              </a:rPr>
              <a:t>مقياس </a:t>
            </a:r>
            <a:r>
              <a:rPr lang="ar-DZ" sz="2800" b="1" dirty="0" smtClean="0">
                <a:solidFill>
                  <a:schemeClr val="tx1"/>
                </a:solidFill>
              </a:rPr>
              <a:t>: </a:t>
            </a:r>
            <a:r>
              <a:rPr lang="ar-DZ" sz="2800" b="1" dirty="0">
                <a:solidFill>
                  <a:schemeClr val="tx1"/>
                </a:solidFill>
                <a:latin typeface="Arial" pitchFamily="34" charset="0"/>
                <a:ea typeface="Arial" pitchFamily="34" charset="0"/>
              </a:rPr>
              <a:t>أخلاقيـات المهنة</a:t>
            </a:r>
            <a:endParaRPr lang="fr-FR" sz="28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 rtl="1"/>
            <a:endParaRPr lang="fr-FR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47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6148" y="184420"/>
            <a:ext cx="8957852" cy="66787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ar-DZ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اقترب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من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متعلميك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و تعرف عليهم من خلال التواصل الجيد مع أوليائهم، 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تمتّع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بشيء من الدعابة والمرح 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كن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متفهما لظروف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خصوصية كل واحد منهم،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عاملهم 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بالحسنى وكن لطيفا باشا،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احترم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مشاعرهم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راع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ميولاتهم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و اهتماماتهم ،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تحرّى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العدل والإنصاف مع الجميع،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شاورهم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شاركهم آراءهم،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لا تعدهم 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بشيء لا تستطيع  الوفاء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به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تجنّب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أن تتّخذ السلوك السلبي لبعضهم مسألة شخصية،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ابتعد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عن كل وسائل العقاب لفظيا كان  أو بدنيا،</a:t>
            </a:r>
            <a:endParaRPr lang="fr-FR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اجعل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طموح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متعلّميك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 مشروعك العظيم،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راع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فروقهم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خصائصهم،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استجب لحاجاتهم التربوية </a:t>
            </a:r>
            <a:r>
              <a:rPr lang="ar-DZ" sz="2800" dirty="0" err="1" smtClean="0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التعليمية ،</a:t>
            </a: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b="1" dirty="0" smtClean="0">
                <a:latin typeface="Arabic Typesetting" pitchFamily="66" charset="-78"/>
                <a:cs typeface="Arabic Typesetting" pitchFamily="66" charset="-78"/>
              </a:rPr>
              <a:t>كن</a:t>
            </a: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 قدوة لهم فيما تدعوهم </a:t>
            </a:r>
            <a:r>
              <a:rPr lang="ar-DZ" sz="2800" smtClean="0">
                <a:latin typeface="Arabic Typesetting" pitchFamily="66" charset="-78"/>
                <a:cs typeface="Arabic Typesetting" pitchFamily="66" charset="-78"/>
              </a:rPr>
              <a:t>إليه .</a:t>
            </a:r>
            <a:endParaRPr lang="ar-DZ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v"/>
            </a:pPr>
            <a:r>
              <a:rPr lang="ar-DZ" sz="2800" dirty="0" smtClean="0">
                <a:latin typeface="Arabic Typesetting" pitchFamily="66" charset="-78"/>
                <a:cs typeface="Arabic Typesetting" pitchFamily="66" charset="-78"/>
              </a:rPr>
              <a:t>....................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2661313" y="0"/>
            <a:ext cx="4584021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  <a:tabLst>
                <a:tab pos="5434013" algn="l"/>
              </a:tabLst>
            </a:pPr>
            <a:r>
              <a:rPr lang="ar-DZ" sz="3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raditional Arabic" pitchFamily="18" charset="-78"/>
                <a:ea typeface="SimSun" pitchFamily="2" charset="-122"/>
                <a:cs typeface="Traditional Arabic" pitchFamily="18" charset="-78"/>
              </a:rPr>
              <a:t>مبادئ في التعامل مع التلاميذ</a:t>
            </a:r>
            <a:r>
              <a:rPr lang="ar-SA" sz="3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raditional Arabic" pitchFamily="18" charset="-78"/>
                <a:ea typeface="SimSun" pitchFamily="2" charset="-122"/>
                <a:cs typeface="Traditional Arabic" pitchFamily="18" charset="-78"/>
              </a:rPr>
              <a:t>:</a:t>
            </a:r>
            <a:endParaRPr lang="en-US" sz="3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4" name="Imag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64071"/>
            <a:ext cx="1009935" cy="89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تعلمي </a:t>
            </a:r>
            <a:r>
              <a:rPr lang="ar-DZ" sz="4400" b="1" dirty="0" err="1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endParaRPr lang="ar-DZ" sz="4400" b="1" dirty="0" smtClean="0">
              <a:solidFill>
                <a:srgbClr val="008000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DZ" sz="2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ar-DZ" sz="2800" b="1" dirty="0" smtClean="0">
                          <a:latin typeface="Arial" pitchFamily="34" charset="0"/>
                          <a:cs typeface="Arial" pitchFamily="34" charset="0"/>
                        </a:rPr>
                        <a:t>ماذا تعلّمت </a:t>
                      </a:r>
                      <a:r>
                        <a:rPr lang="ar-DZ" sz="2800" b="1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b="1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 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b="1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عنها</a:t>
                      </a:r>
                      <a:endParaRPr lang="fr-FR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</a:t>
                      </a:r>
                      <a:r>
                        <a:rPr lang="ar-DZ" sz="2800" b="1" dirty="0" smtClean="0">
                          <a:latin typeface="Arial" pitchFamily="34" charset="0"/>
                          <a:cs typeface="Arial" pitchFamily="34" charset="0"/>
                        </a:rPr>
                        <a:t>شياء يجب عليّ القيام </a:t>
                      </a:r>
                      <a:r>
                        <a:rPr lang="ar-DZ" sz="2800" b="1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86651"/>
            <a:ext cx="1187355" cy="10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4586" y="223136"/>
            <a:ext cx="64149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4800" dirty="0" smtClean="0">
                <a:solidFill>
                  <a:schemeClr val="tx1"/>
                </a:solidFill>
                <a:latin typeface="Arial" pitchFamily="34" charset="0"/>
                <a:ea typeface="Al-Kharashi Koufi 1" pitchFamily="2" charset="-78"/>
                <a:cs typeface="Arial" pitchFamily="34" charset="0"/>
              </a:rPr>
              <a:t>الأفكــــــــــــــار الختامية</a:t>
            </a:r>
            <a:endParaRPr lang="fr-FR" sz="4800" dirty="0">
              <a:solidFill>
                <a:schemeClr val="tx1"/>
              </a:solidFill>
              <a:latin typeface="Arial" pitchFamily="34" charset="0"/>
              <a:ea typeface="Al-Kharashi Koufi 1" pitchFamily="2" charset="-78"/>
              <a:cs typeface="Arial" pitchFamily="34" charset="0"/>
            </a:endParaRPr>
          </a:p>
        </p:txBody>
      </p:sp>
      <p:pic>
        <p:nvPicPr>
          <p:cNvPr id="3" name="Picture 1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917" y="1433015"/>
            <a:ext cx="3716192" cy="3944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87152" y="2273110"/>
            <a:ext cx="2579427" cy="16256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chemeClr val="tx1"/>
                </a:solidFill>
              </a:rPr>
              <a:t>الأسبوع الأول</a:t>
            </a:r>
          </a:p>
          <a:p>
            <a:pPr algn="r" rtl="1"/>
            <a:r>
              <a:rPr lang="ar-DZ" sz="2400" dirty="0" smtClean="0">
                <a:solidFill>
                  <a:schemeClr val="tx1"/>
                </a:solidFill>
              </a:rPr>
              <a:t>    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hlinkClick r:id="rId3"/>
          </p:cNvPr>
          <p:cNvPicPr/>
          <p:nvPr/>
        </p:nvPicPr>
        <p:blipFill>
          <a:blip r:embed="rId4" cstate="print">
            <a:alphaModFix am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70" y="1228300"/>
            <a:ext cx="1733264" cy="356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678303" y="1333501"/>
            <a:ext cx="5613400" cy="2438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/>
            <a:endParaRPr lang="ar-DZ" sz="2000" dirty="0" smtClean="0">
              <a:solidFill>
                <a:schemeClr val="tx1"/>
              </a:solidFill>
            </a:endParaRPr>
          </a:p>
          <a:p>
            <a:pPr algn="r" rtl="1"/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2617471" y="416817"/>
            <a:ext cx="6290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3200" b="1" dirty="0" smtClean="0">
                <a:solidFill>
                  <a:schemeClr val="tx1"/>
                </a:solidFill>
              </a:rPr>
              <a:t>برنامج الوحدة :</a:t>
            </a:r>
            <a:r>
              <a:rPr lang="ar-JO" sz="3200" b="1" dirty="0" smtClean="0">
                <a:solidFill>
                  <a:schemeClr val="tx1"/>
                </a:solidFill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</a:rPr>
              <a:t>أخلاقيات المهنة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24334" y="1310185"/>
            <a:ext cx="4203512" cy="345288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تقديم الموضوع .</a:t>
            </a:r>
          </a:p>
          <a:p>
            <a:pPr lvl="0"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يتعرف المتكوّن على وثيقة ميثاق أخلاقيات مهنة التدريس.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مفاهيم  ( هيكلة الوثيقة )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مبادئ أولية في التعامل مع التلاميذ.</a:t>
            </a:r>
          </a:p>
          <a:p>
            <a:pPr algn="r" rtl="1">
              <a:buFont typeface="Arial" pitchFamily="34" charset="0"/>
              <a:buChar char="•"/>
            </a:pP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/>
            <a:endParaRPr lang="ar-DZ" sz="2000" dirty="0" smtClean="0">
              <a:solidFill>
                <a:schemeClr val="tx1"/>
              </a:solidFill>
            </a:endParaRPr>
          </a:p>
          <a:p>
            <a:pPr algn="r" rtl="1"/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58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885899" y="232435"/>
            <a:ext cx="4033018" cy="1143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lvl="0" rtl="1"/>
            <a: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>الأهــــــداف:</a:t>
            </a:r>
            <a:br>
              <a:rPr lang="ar-DZ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fr-FR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fr-FR" sz="5400" u="sng" dirty="0" smtClean="0">
                <a:solidFill>
                  <a:srgbClr val="000000"/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fr-FR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018663" y="2547978"/>
            <a:ext cx="2849609" cy="968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8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9187" y="4220745"/>
            <a:ext cx="87498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endParaRPr lang="ar-DZ" sz="36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0" algn="ctr" rtl="1"/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Documents and Settings\Temp\Bureau\الحقيبة الجديدة\صور\bullseye-e1328886992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552"/>
            <a:ext cx="2183642" cy="212199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712301" y="3817541"/>
            <a:ext cx="81450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1"/>
            <a:r>
              <a:rPr lang="ar-DZ" sz="28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ar-DZ" sz="2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يتعرف المتكوّن على وثيقة ميثاق أخلاقيات مهنة التدريس.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algn="just" rtl="1"/>
            <a:endParaRPr lang="fr-FR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2EB2618E-087E-4B4F-9C5E-C9994F7B8D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3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2A9F8256-7AA8-4B00-8FED-AA01FA1B7A52}"/>
              </a:ext>
            </a:extLst>
          </p:cNvPr>
          <p:cNvSpPr/>
          <p:nvPr/>
        </p:nvSpPr>
        <p:spPr>
          <a:xfrm>
            <a:off x="2214546" y="0"/>
            <a:ext cx="4695092" cy="768959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لوحة </a:t>
            </a:r>
            <a:r>
              <a:rPr lang="ar-DZ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القيـــــــــادة</a:t>
            </a:r>
            <a:endParaRPr lang="fr-FR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45068E43-D800-40B1-A4EA-F1B36FBA9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85444"/>
              </p:ext>
            </p:extLst>
          </p:nvPr>
        </p:nvGraphicFramePr>
        <p:xfrm>
          <a:off x="177420" y="940527"/>
          <a:ext cx="8802807" cy="56872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9712">
                  <a:extLst>
                    <a:ext uri="{9D8B030D-6E8A-4147-A177-3AD203B41FA5}">
                      <a16:colId xmlns:a16="http://schemas.microsoft.com/office/drawing/2014/main" xmlns="" val="421677339"/>
                    </a:ext>
                  </a:extLst>
                </a:gridCol>
                <a:gridCol w="1069214">
                  <a:extLst>
                    <a:ext uri="{9D8B030D-6E8A-4147-A177-3AD203B41FA5}">
                      <a16:colId xmlns:a16="http://schemas.microsoft.com/office/drawing/2014/main" xmlns="" val="1406313669"/>
                    </a:ext>
                  </a:extLst>
                </a:gridCol>
                <a:gridCol w="683320">
                  <a:extLst>
                    <a:ext uri="{9D8B030D-6E8A-4147-A177-3AD203B41FA5}">
                      <a16:colId xmlns:a16="http://schemas.microsoft.com/office/drawing/2014/main" xmlns="" val="3100565910"/>
                    </a:ext>
                  </a:extLst>
                </a:gridCol>
                <a:gridCol w="682285">
                  <a:extLst>
                    <a:ext uri="{9D8B030D-6E8A-4147-A177-3AD203B41FA5}">
                      <a16:colId xmlns:a16="http://schemas.microsoft.com/office/drawing/2014/main" xmlns="" val="4094917582"/>
                    </a:ext>
                  </a:extLst>
                </a:gridCol>
                <a:gridCol w="735797">
                  <a:extLst>
                    <a:ext uri="{9D8B030D-6E8A-4147-A177-3AD203B41FA5}">
                      <a16:colId xmlns:a16="http://schemas.microsoft.com/office/drawing/2014/main" xmlns="" val="360017978"/>
                    </a:ext>
                  </a:extLst>
                </a:gridCol>
                <a:gridCol w="1699022">
                  <a:extLst>
                    <a:ext uri="{9D8B030D-6E8A-4147-A177-3AD203B41FA5}">
                      <a16:colId xmlns:a16="http://schemas.microsoft.com/office/drawing/2014/main" xmlns="" val="499931394"/>
                    </a:ext>
                  </a:extLst>
                </a:gridCol>
                <a:gridCol w="1685828">
                  <a:extLst>
                    <a:ext uri="{9D8B030D-6E8A-4147-A177-3AD203B41FA5}">
                      <a16:colId xmlns:a16="http://schemas.microsoft.com/office/drawing/2014/main" xmlns="" val="2628242103"/>
                    </a:ext>
                  </a:extLst>
                </a:gridCol>
                <a:gridCol w="684960">
                  <a:extLst>
                    <a:ext uri="{9D8B030D-6E8A-4147-A177-3AD203B41FA5}">
                      <a16:colId xmlns:a16="http://schemas.microsoft.com/office/drawing/2014/main" xmlns="" val="4074242309"/>
                    </a:ext>
                  </a:extLst>
                </a:gridCol>
                <a:gridCol w="652669">
                  <a:extLst>
                    <a:ext uri="{9D8B030D-6E8A-4147-A177-3AD203B41FA5}">
                      <a16:colId xmlns:a16="http://schemas.microsoft.com/office/drawing/2014/main" xmlns="" val="2822637951"/>
                    </a:ext>
                  </a:extLst>
                </a:gridCol>
              </a:tblGrid>
              <a:tr h="6356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رقم ورقة العمل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effectLst/>
                        </a:rPr>
                        <a:t>الإستراتيجيات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رقم الشّريحة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مدّة النّشاط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رقم النّشاط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>
                          <a:effectLst/>
                        </a:rPr>
                        <a:t>الأهداف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المحتوى 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>
                          <a:effectLst/>
                        </a:rPr>
                        <a:t>المحاور</a:t>
                      </a:r>
                      <a:endParaRPr lang="fr-FR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الحصّة</a:t>
                      </a:r>
                      <a:endParaRPr lang="fr-FR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222954068"/>
                  </a:ext>
                </a:extLst>
              </a:tr>
              <a:tr h="1099438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600" b="1" dirty="0" smtClean="0">
                        <a:effectLst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</a:rPr>
                        <a:t>/  </a:t>
                      </a:r>
                      <a:endParaRPr lang="ar-DZ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just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-عمل فوجي</a:t>
                      </a: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600" b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06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20د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تحفيز</a:t>
                      </a:r>
                      <a:r>
                        <a:rPr lang="ar-DZ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المتدربين</a:t>
                      </a: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نشاط تحفيزي </a:t>
                      </a: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effectLst/>
                        </a:rPr>
                        <a:t>أخلاقيات المهنة 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vert="vert" anchor="ctr"/>
                </a:tc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>
                          <a:effectLst/>
                        </a:rPr>
                        <a:t>الحصة الأولى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vert="vert" anchor="ctr"/>
                </a:tc>
                <a:extLst>
                  <a:ext uri="{0D108BD9-81ED-4DB2-BD59-A6C34878D82A}">
                    <a16:rowId xmlns:a16="http://schemas.microsoft.com/office/drawing/2014/main" xmlns="" val="3507771639"/>
                  </a:ext>
                </a:extLst>
              </a:tr>
              <a:tr h="1253047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02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Kwl</a:t>
                      </a:r>
                      <a:endParaRPr lang="ar-DZ" sz="1600" b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07 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sz="1800" b="1" dirty="0" smtClean="0"/>
                        <a:t>20د</a:t>
                      </a:r>
                      <a:endParaRPr lang="fr-FR" sz="1600" b="1" dirty="0"/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sz="1800" b="1" dirty="0" smtClean="0"/>
                        <a:t>02</a:t>
                      </a:r>
                      <a:endParaRPr lang="fr-FR" b="1" dirty="0"/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يعرض تصوراته حول موضوع </a:t>
                      </a:r>
                      <a:r>
                        <a:rPr lang="ar-DZ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أخلاقيات المهنة 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ar-DZ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جمع</a:t>
                      </a:r>
                      <a:r>
                        <a:rPr lang="ar-DZ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تصورات حول مفهوم أخلاقيات المهنة </a:t>
                      </a:r>
                      <a:endParaRPr lang="ar-DZ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079679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03</a:t>
                      </a:r>
                      <a:endParaRPr lang="fr-FR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عمل </a:t>
                      </a:r>
                      <a:r>
                        <a:rPr lang="ar-DZ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فوجي</a:t>
                      </a:r>
                      <a:endParaRPr lang="fr-FR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08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20د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2000" b="1" dirty="0" smtClean="0">
                          <a:effectLst/>
                        </a:rPr>
                        <a:t>03</a:t>
                      </a:r>
                      <a:endParaRPr lang="ar-DZ" sz="1600" b="1" dirty="0" smtClean="0">
                        <a:effectLst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يتعرف المتكوّن على </a:t>
                      </a:r>
                      <a:r>
                        <a:rPr lang="ar-DZ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وثيقة</a:t>
                      </a:r>
                      <a:r>
                        <a:rPr lang="ar-DZ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ميثاق أخلاقيات المهنة </a:t>
                      </a:r>
                      <a:r>
                        <a:rPr lang="ar-DZ" sz="16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 </a:t>
                      </a:r>
                      <a:endParaRPr lang="fr-FR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DZ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قراءة لوثيقة</a:t>
                      </a:r>
                      <a:r>
                        <a:rPr lang="ar-DZ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S Mincho"/>
                          <a:cs typeface="+mn-cs"/>
                        </a:rPr>
                        <a:t> ميثاق أخلاقيات المهنة </a:t>
                      </a:r>
                      <a:endParaRPr lang="ar-DZ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+mn-cs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6503868"/>
                  </a:ext>
                </a:extLst>
              </a:tr>
              <a:tr h="1597165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عمل فوجي 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09- 10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20د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04</a:t>
                      </a:r>
                      <a:endParaRPr lang="fr-FR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يبني خريطة </a:t>
                      </a:r>
                      <a:r>
                        <a:rPr lang="ar-DZ" sz="16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مفاهيمية</a:t>
                      </a:r>
                      <a:r>
                        <a:rPr lang="ar-DZ" sz="1600" b="1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لوثيقة ميثاق أخلاقيات المهنة </a:t>
                      </a:r>
                      <a:r>
                        <a:rPr lang="ar-DZ" sz="16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 .</a:t>
                      </a:r>
                      <a:endParaRPr lang="fr-FR" sz="16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هيكلة وثيقة ميثاق أخلاقيات المهنة </a:t>
                      </a:r>
                      <a:endParaRPr lang="fr-F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175941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8400" y="988367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400" dirty="0" smtClean="0">
                <a:solidFill>
                  <a:srgbClr val="9E0000"/>
                </a:solidFill>
              </a:rPr>
              <a:t>     </a:t>
            </a:r>
            <a:r>
              <a:rPr lang="ar-DZ" sz="3200" dirty="0" smtClean="0">
                <a:solidFill>
                  <a:srgbClr val="9E0000"/>
                </a:solidFill>
              </a:rPr>
              <a:t>( قواعد العمل )</a:t>
            </a:r>
            <a:r>
              <a:rPr lang="ar-AE" sz="3200" dirty="0" smtClean="0">
                <a:solidFill>
                  <a:srgbClr val="9E0000"/>
                </a:solidFill>
              </a:rPr>
              <a:t>                                                </a:t>
            </a:r>
            <a:endParaRPr lang="en-US" sz="2400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1928802"/>
            <a:ext cx="1785950" cy="130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857364"/>
            <a:ext cx="1857388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2857488" y="1857364"/>
            <a:ext cx="178595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2209800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143380"/>
            <a:ext cx="2000264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3" name="Picture 1" descr="D:\Documents and Settings\Temp\Bureau\صور القيم\165484564564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1928802"/>
            <a:ext cx="1928826" cy="1500188"/>
          </a:xfrm>
          <a:prstGeom prst="rect">
            <a:avLst/>
          </a:prstGeom>
          <a:noFill/>
        </p:spPr>
      </p:pic>
      <p:pic>
        <p:nvPicPr>
          <p:cNvPr id="2" name="Picture 1" descr="C:\Users\PC\Desktop\imag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1857365"/>
            <a:ext cx="1571628" cy="1571636"/>
          </a:xfrm>
          <a:prstGeom prst="rect">
            <a:avLst/>
          </a:prstGeom>
          <a:noFill/>
        </p:spPr>
      </p:pic>
      <p:pic>
        <p:nvPicPr>
          <p:cNvPr id="1026" name="Picture 2" descr="F:\images (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97570" y="4402113"/>
            <a:ext cx="2466975" cy="1847850"/>
          </a:xfrm>
          <a:prstGeom prst="rect">
            <a:avLst/>
          </a:prstGeom>
          <a:noFill/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2"/>
          </p:nvPr>
        </p:nvSpPr>
        <p:spPr>
          <a:xfrm>
            <a:off x="8515923" y="6404292"/>
            <a:ext cx="170878" cy="276999"/>
          </a:xfrm>
        </p:spPr>
        <p:txBody>
          <a:bodyPr/>
          <a:lstStyle/>
          <a:p>
            <a:fld id="{86CB4B4D-7CA3-9044-876B-883B54F8677D}" type="slidenum">
              <a:rPr lang="fr-FR" b="1" smtClean="0">
                <a:solidFill>
                  <a:schemeClr val="tx1"/>
                </a:solidFill>
              </a:rPr>
              <a:pPr/>
              <a:t>5</a:t>
            </a:fld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74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00500"/>
            <a:ext cx="8229600" cy="5879127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 rtl="1"/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sz="4800" b="1" dirty="0" smtClean="0"/>
              <a:t/>
            </a:r>
            <a:br>
              <a:rPr lang="ar-DZ" sz="4800" b="1" dirty="0" smtClean="0"/>
            </a:br>
            <a:r>
              <a:rPr lang="ar-DZ" b="1" dirty="0" smtClean="0">
                <a:solidFill>
                  <a:schemeClr val="tx1"/>
                </a:solidFill>
                <a:latin typeface="Arial" pitchFamily="34" charset="0"/>
                <a:cs typeface="Arabic Transparent" pitchFamily="2" charset="-78"/>
              </a:rPr>
              <a:t>ا</a:t>
            </a:r>
            <a:r>
              <a:rPr lang="ar-DZ" sz="4000" b="1" dirty="0" smtClean="0">
                <a:solidFill>
                  <a:schemeClr val="tx1"/>
                </a:solidFill>
                <a:latin typeface="Arial" pitchFamily="34" charset="0"/>
                <a:cs typeface="Arabic Transparent" pitchFamily="2" charset="-78"/>
              </a:rPr>
              <a:t>لنشاط 01</a:t>
            </a:r>
            <a:r>
              <a:rPr lang="ar-DZ" sz="4800" b="1" dirty="0" smtClean="0">
                <a:solidFill>
                  <a:schemeClr val="tx1"/>
                </a:solidFill>
                <a:latin typeface="Arial" pitchFamily="34" charset="0"/>
                <a:cs typeface="Arabic Transparent" pitchFamily="2" charset="-78"/>
              </a:rPr>
              <a:t>:</a:t>
            </a:r>
            <a:r>
              <a:rPr lang="ar-DZ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DZ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fr-FR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4800" dirty="0" smtClean="0">
                <a:latin typeface="Arial" pitchFamily="34" charset="0"/>
                <a:cs typeface="Arial" pitchFamily="34" charset="0"/>
              </a:rPr>
            </a:br>
            <a:r>
              <a:rPr lang="ar-DZ" sz="31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ar-DZ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نشاط تحفيـــــــــــزي:</a:t>
            </a:r>
            <a:br>
              <a:rPr lang="ar-DZ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ar-DZ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DZ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ar-SA" sz="2200" b="1" dirty="0" smtClean="0"/>
              <a:t>حس</a:t>
            </a:r>
            <a:r>
              <a:rPr lang="ar-DZ" sz="2200" b="1" dirty="0" smtClean="0"/>
              <a:t>ي</a:t>
            </a:r>
            <a:r>
              <a:rPr lang="ar-SA" sz="2200" b="1" dirty="0" smtClean="0"/>
              <a:t>ن، </a:t>
            </a:r>
            <a:r>
              <a:rPr lang="ar-DZ" sz="2200" b="1" dirty="0" smtClean="0"/>
              <a:t>يحي</a:t>
            </a:r>
            <a:r>
              <a:rPr lang="ar-SA" sz="2200" b="1" dirty="0" smtClean="0"/>
              <a:t>، </a:t>
            </a:r>
            <a:r>
              <a:rPr lang="ar-DZ" sz="2200" b="1" dirty="0" smtClean="0"/>
              <a:t>كمال</a:t>
            </a:r>
            <a:r>
              <a:rPr lang="ar-SA" sz="2200" b="1" dirty="0" smtClean="0"/>
              <a:t>، </a:t>
            </a:r>
            <a:r>
              <a:rPr lang="ar-DZ" sz="2200" b="1" dirty="0" smtClean="0"/>
              <a:t>عمار</a:t>
            </a:r>
            <a:r>
              <a:rPr lang="ar-SA" sz="2200" b="1" dirty="0" smtClean="0"/>
              <a:t>، أربعة أطفال في فريق كشافة. وبسبب بعض المهارات التي يمتلكونها فقد أعطيت لهم الألقاب التالية بدون ترتيب معين: الفهد ، الصقر، الأسد، الغزال.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 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حدد/ي لقب كل واحد من الأطفال بناءً على المعلومات التالية: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                      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1-</a:t>
            </a:r>
            <a:r>
              <a:rPr lang="ar-DZ" sz="2200" b="1" dirty="0" smtClean="0"/>
              <a:t>  </a:t>
            </a:r>
            <a:r>
              <a:rPr lang="ar-SA" sz="2200" b="1" dirty="0" smtClean="0"/>
              <a:t>حس</a:t>
            </a:r>
            <a:r>
              <a:rPr lang="ar-DZ" sz="2200" b="1" dirty="0" smtClean="0"/>
              <a:t>ي</a:t>
            </a:r>
            <a:r>
              <a:rPr lang="ar-SA" sz="2200" b="1" dirty="0" smtClean="0"/>
              <a:t>ن أقصر من الغزال وأطول من الصقر.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2-</a:t>
            </a:r>
            <a:r>
              <a:rPr lang="ar-DZ" sz="2200" b="1" dirty="0" smtClean="0"/>
              <a:t>   </a:t>
            </a:r>
            <a:r>
              <a:rPr lang="ar-SA" sz="2200" b="1" dirty="0" smtClean="0"/>
              <a:t>الغزال أكبر سناً من</a:t>
            </a:r>
            <a:r>
              <a:rPr lang="ar-DZ" sz="2200" b="1" dirty="0" smtClean="0"/>
              <a:t> كمال </a:t>
            </a:r>
            <a:r>
              <a:rPr lang="ar-SA" sz="2200" b="1" dirty="0" smtClean="0"/>
              <a:t>وأصغر سنا من الفهد.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3-</a:t>
            </a:r>
            <a:r>
              <a:rPr lang="ar-DZ" sz="2200" b="1" dirty="0" smtClean="0"/>
              <a:t>   </a:t>
            </a:r>
            <a:r>
              <a:rPr lang="ar-SA" sz="2200" b="1" dirty="0" smtClean="0"/>
              <a:t>يسكن </a:t>
            </a:r>
            <a:r>
              <a:rPr lang="ar-DZ" sz="2200" b="1" dirty="0" smtClean="0"/>
              <a:t>يحي</a:t>
            </a:r>
            <a:r>
              <a:rPr lang="ar-SA" sz="2200" b="1" dirty="0" smtClean="0"/>
              <a:t> في نفس العمارة التي يسكن فيها الغزال وبجوار العمارة التي يسكن فيها الصقر.</a:t>
            </a:r>
            <a:r>
              <a:rPr lang="fr-FR" sz="2200" b="1" dirty="0" smtClean="0"/>
              <a:t/>
            </a:r>
            <a:br>
              <a:rPr lang="fr-FR" sz="2200" b="1" dirty="0" smtClean="0"/>
            </a:br>
            <a:r>
              <a:rPr lang="ar-SA" sz="2200" b="1" dirty="0" smtClean="0"/>
              <a:t>4-</a:t>
            </a:r>
            <a:r>
              <a:rPr lang="ar-DZ" sz="2200" b="1" dirty="0" smtClean="0"/>
              <a:t>   </a:t>
            </a:r>
            <a:r>
              <a:rPr lang="ar-SA" sz="2200" b="1" dirty="0" smtClean="0"/>
              <a:t>حس</a:t>
            </a:r>
            <a:r>
              <a:rPr lang="ar-DZ" sz="2200" b="1" dirty="0" smtClean="0"/>
              <a:t>ي</a:t>
            </a:r>
            <a:r>
              <a:rPr lang="ar-SA" sz="2200" b="1" dirty="0" smtClean="0"/>
              <a:t>ن أسرع من الأسد.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ar-DZ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DZ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ar-DZ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ar-DZ" sz="4000" dirty="0" smtClean="0">
                <a:latin typeface="Arial" pitchFamily="34" charset="0"/>
                <a:cs typeface="Arial" pitchFamily="34" charset="0"/>
              </a:rPr>
            </a:br>
            <a:r>
              <a:rPr lang="ar-DZ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ar-DZ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b="1" dirty="0" smtClean="0"/>
              <a:t/>
            </a:r>
            <a:br>
              <a:rPr lang="ar-DZ" b="1" dirty="0" smtClean="0"/>
            </a:br>
            <a:endParaRPr lang="fr-FR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9F460-91AB-4847-A603-4EC8564F3D77}" type="slidenum">
              <a:rPr lang="ar-IQ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895833"/>
            <a:ext cx="1119116" cy="96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3510" y="274638"/>
            <a:ext cx="4483290" cy="1143001"/>
          </a:xfrm>
        </p:spPr>
        <p:txBody>
          <a:bodyPr>
            <a:normAutofit/>
          </a:bodyPr>
          <a:lstStyle/>
          <a:p>
            <a:r>
              <a:rPr lang="ar-DZ" sz="3600" b="1" dirty="0" smtClean="0">
                <a:solidFill>
                  <a:schemeClr val="tx1"/>
                </a:solidFill>
                <a:latin typeface="Arial" pitchFamily="34" charset="0"/>
                <a:cs typeface="Arabic Transparent" pitchFamily="2" charset="-78"/>
              </a:rPr>
              <a:t>النشاط 02:       </a:t>
            </a:r>
            <a:endParaRPr lang="fr-FR" sz="3600" b="1" dirty="0">
              <a:solidFill>
                <a:schemeClr val="tx1"/>
              </a:solidFill>
              <a:latin typeface="Arial" pitchFamily="34" charset="0"/>
              <a:cs typeface="Arabic Transparent" pitchFamily="2" charset="-78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77462" y="1935480"/>
            <a:ext cx="7614745" cy="4733334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D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المهمة : </a:t>
            </a:r>
          </a:p>
          <a:p>
            <a:pPr algn="just" rtl="1">
              <a:buNone/>
            </a:pPr>
            <a:r>
              <a:rPr lang="ar-DZ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إليك الوثيقة التالية </a:t>
            </a:r>
            <a:r>
              <a:rPr lang="ar-DZ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املأ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الجزأين ” </a:t>
            </a:r>
            <a:r>
              <a:rPr lang="ar-DZ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أ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 </a:t>
            </a:r>
            <a:r>
              <a:rPr lang="ar-DZ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و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” </a:t>
            </a:r>
            <a:r>
              <a:rPr lang="ar-DZ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ب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” بعناية معبرا(ة)عن </a:t>
            </a:r>
            <a:r>
              <a:rPr lang="ar-DZ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مكتسباتك</a:t>
            </a:r>
            <a:r>
              <a:rPr lang="ar-DZ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وحاجاتك التكوينية في مجال ميثاق أخلاقيات المهنة والتي تستجيب لممارستك المهنية</a:t>
            </a:r>
            <a:r>
              <a:rPr lang="ar-DZ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.</a:t>
            </a:r>
            <a:endParaRPr lang="ar-DZ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rtl="1">
              <a:buNone/>
            </a:pPr>
            <a:endParaRPr lang="ar-DZ" sz="4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r>
              <a:rPr lang="ar-D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إستراتيجية العمل </a:t>
            </a:r>
            <a:r>
              <a:rPr lang="ar-DZ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: </a:t>
            </a:r>
            <a:r>
              <a:rPr lang="ar-DZ" u="sng" dirty="0" smtClean="0">
                <a:solidFill>
                  <a:schemeClr val="tx1"/>
                </a:solidFill>
                <a:hlinkClick r:id="rId3" action="ppaction://hlinkfile"/>
              </a:rPr>
              <a:t>( </a:t>
            </a:r>
            <a:r>
              <a:rPr lang="fr-FR" u="sng" dirty="0" err="1" smtClean="0">
                <a:solidFill>
                  <a:schemeClr val="tx1"/>
                </a:solidFill>
                <a:hlinkClick r:id="rId3" action="ppaction://hlinkfile"/>
              </a:rPr>
              <a:t>kwl</a:t>
            </a:r>
            <a:r>
              <a:rPr lang="ar-DZ" u="sng" dirty="0" smtClean="0">
                <a:solidFill>
                  <a:schemeClr val="tx1"/>
                </a:solidFill>
                <a:hlinkClick r:id="rId3" action="ppaction://hlinkfile"/>
              </a:rPr>
              <a:t>) الورقة </a:t>
            </a:r>
            <a:r>
              <a:rPr lang="ar-DZ" dirty="0" smtClean="0">
                <a:solidFill>
                  <a:schemeClr val="tx1"/>
                </a:solidFill>
                <a:hlinkClick r:id="rId3" action="ppaction://hlinkfile"/>
              </a:rPr>
              <a:t>رقم  02.</a:t>
            </a:r>
            <a:endParaRPr lang="ar-DZ" dirty="0" smtClean="0">
              <a:solidFill>
                <a:schemeClr val="tx1"/>
              </a:solidFill>
            </a:endParaRPr>
          </a:p>
          <a:p>
            <a:pPr algn="r" rtl="1">
              <a:buNone/>
            </a:pPr>
            <a:endParaRPr lang="fr-F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3026979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Image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868537"/>
            <a:ext cx="1187355" cy="9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2"/>
          </p:nvPr>
        </p:nvSpPr>
        <p:spPr>
          <a:xfrm>
            <a:off x="8515923" y="6404292"/>
            <a:ext cx="170878" cy="276999"/>
          </a:xfrm>
        </p:spPr>
        <p:txBody>
          <a:bodyPr/>
          <a:lstStyle/>
          <a:p>
            <a:fld id="{86CB4B4D-7CA3-9044-876B-883B54F8677D}" type="slidenum">
              <a:rPr lang="fr-FR" smtClean="0">
                <a:solidFill>
                  <a:schemeClr val="tx1"/>
                </a:solidFill>
              </a:rPr>
              <a:pPr/>
              <a:t>7</a:t>
            </a:fld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3360" y="887558"/>
            <a:ext cx="8725924" cy="48444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النشاط 03:</a:t>
            </a:r>
            <a:endParaRPr kumimoji="0" lang="fr-F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rtl="1"/>
            <a:endParaRPr lang="ar-DZ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1" hangingPunct="1">
              <a:lnSpc>
                <a:spcPct val="115000"/>
              </a:lnSpc>
              <a:defRPr/>
            </a:pPr>
            <a:r>
              <a:rPr lang="ar-TN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</a:t>
            </a:r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هدف</a:t>
            </a:r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يتعرف المتكوّن على </a:t>
            </a:r>
            <a:r>
              <a:rPr lang="ar-DZ" sz="3200" b="1" kern="1200" dirty="0" smtClean="0">
                <a:solidFill>
                  <a:schemeClr val="tx1"/>
                </a:solidFill>
                <a:ea typeface="MS Mincho"/>
              </a:rPr>
              <a:t>وثيقة ميثاق أخلاقيات المهنة </a:t>
            </a:r>
            <a:r>
              <a:rPr lang="ar-DZ" sz="3200" b="1" kern="1200" dirty="0" smtClean="0">
                <a:solidFill>
                  <a:schemeClr val="tx1"/>
                </a:solidFill>
                <a:ea typeface="MS Mincho"/>
                <a:cs typeface="Arabic Typesetting" pitchFamily="66" charset="-78"/>
              </a:rPr>
              <a:t>.</a:t>
            </a:r>
            <a:endParaRPr lang="ar-DZ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1"/>
            <a:endParaRPr lang="ar-DZ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التّعليمة: </a:t>
            </a:r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قم (ي) مع مجموعتك بقراءة الفقرة من وثيقة ميثاق أخلاقيات المهنة، </a:t>
            </a:r>
            <a:r>
              <a:rPr lang="ar-DZ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و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إنجاز ملخص لها .</a:t>
            </a:r>
          </a:p>
          <a:p>
            <a:pPr algn="r" rtl="1"/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طريقة العمل</a:t>
            </a:r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   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فوجي</a:t>
            </a:r>
          </a:p>
          <a:p>
            <a:pPr algn="r" rtl="1"/>
            <a:r>
              <a:rPr lang="ar-DZ" sz="3200" dirty="0" smtClean="0">
                <a:latin typeface="Times New Roman" pitchFamily="18" charset="0"/>
                <a:cs typeface="Times New Roman" pitchFamily="18" charset="0"/>
              </a:rPr>
              <a:t>الهيكلة : عرض ملخصات الأفواج .</a:t>
            </a:r>
          </a:p>
          <a:p>
            <a:pPr algn="r" rtl="1"/>
            <a:endParaRPr lang="fr-FR" sz="44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" name="Imag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923128"/>
            <a:ext cx="1050878" cy="93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3360" y="887558"/>
            <a:ext cx="8725924" cy="48320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النشاط 04:</a:t>
            </a:r>
            <a:endParaRPr kumimoji="0" lang="fr-F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rtl="1"/>
            <a:endParaRPr lang="ar-DZ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TN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</a:t>
            </a:r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هدف</a:t>
            </a:r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يبني خريطة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مفاهيمية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لوثيقة ميثاق أخلاقيات المهنة   .</a:t>
            </a:r>
            <a:endParaRPr lang="fr-FR" sz="3200" dirty="0" smtClean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rtl="1"/>
            <a:endParaRPr lang="ar-DZ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1"/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من السند الآتي 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حاول بناء خريطة المفاهيم لميثاق أخلاقيات المهنة.</a:t>
            </a:r>
          </a:p>
          <a:p>
            <a:pPr algn="r" rtl="1"/>
            <a:r>
              <a:rPr lang="ar-T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طريقة العمل</a:t>
            </a:r>
            <a:r>
              <a:rPr lang="ar-DZ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فوجي بالاعتماد على إستراتيجية  </a:t>
            </a:r>
            <a:r>
              <a:rPr lang="ar-DZ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جيكسو</a:t>
            </a:r>
            <a:r>
              <a:rPr lang="ar-D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JIGSAW</a:t>
            </a:r>
            <a:endParaRPr lang="ar-DZ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DZ" sz="3200" b="1" dirty="0" smtClean="0">
                <a:latin typeface="Times New Roman" pitchFamily="18" charset="0"/>
                <a:cs typeface="Times New Roman" pitchFamily="18" charset="0"/>
              </a:rPr>
              <a:t>الهيكلة </a:t>
            </a:r>
            <a:r>
              <a:rPr lang="ar-DZ" sz="3600" b="1" dirty="0" smtClean="0"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ar-DZ" sz="3200" dirty="0" smtClean="0">
                <a:latin typeface="Times New Roman" pitchFamily="18" charset="0"/>
                <a:cs typeface="Times New Roman" pitchFamily="18" charset="0"/>
              </a:rPr>
              <a:t>خريطة المفاهيم   </a:t>
            </a:r>
            <a:r>
              <a:rPr lang="ar-DZ" sz="3200" u="sng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( ورقة عمل رقم 04)</a:t>
            </a:r>
            <a:endParaRPr lang="ar-DZ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fr-FR" sz="44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" name="Image 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5923128"/>
            <a:ext cx="1050878" cy="93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8558</TotalTime>
  <Words>784</Words>
  <Application>Microsoft Office PowerPoint</Application>
  <PresentationFormat>Affichage à l'écran (4:3)</PresentationFormat>
  <Paragraphs>157</Paragraphs>
  <Slides>12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Office Theme</vt:lpstr>
      <vt:lpstr>Présentation PowerPoint</vt:lpstr>
      <vt:lpstr>Présentation PowerPoint</vt:lpstr>
      <vt:lpstr>  الأهــــــداف:  </vt:lpstr>
      <vt:lpstr>Présentation PowerPoint</vt:lpstr>
      <vt:lpstr>Présentation PowerPoint</vt:lpstr>
      <vt:lpstr>        النشاط 01:    نشاط تحفيـــــــــــزي:  حسين، يحي، كمال، عمار، أربعة أطفال في فريق كشافة. وبسبب بعض المهارات التي يمتلكونها فقد أعطيت لهم الألقاب التالية بدون ترتيب معين: الفهد ، الصقر، الأسد، الغزال.   حدد/ي لقب كل واحد من الأطفال بناءً على المعلومات التالية:                        1-  حسين أقصر من الغزال وأطول من الصقر. 2-   الغزال أكبر سناً من كمال وأصغر سنا من الفهد. 3-   يسكن يحي في نفس العمارة التي يسكن فيها الغزال وبجوار العمارة التي يسكن فيها الصقر. 4-   حسين أسرع من الأسد.              </vt:lpstr>
      <vt:lpstr>النشاط 02: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hbb</dc:creator>
  <cp:lastModifiedBy>brm</cp:lastModifiedBy>
  <cp:revision>970</cp:revision>
  <dcterms:modified xsi:type="dcterms:W3CDTF">2018-07-08T09:20:42Z</dcterms:modified>
</cp:coreProperties>
</file>